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74" r:id="rId9"/>
    <p:sldId id="275" r:id="rId10"/>
    <p:sldId id="276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F"/>
          </a:solidFill>
        </a:fill>
      </a:tcStyle>
    </a:wholeTbl>
    <a:band2H>
      <a:tcTxStyle/>
      <a:tcStyle>
        <a:tcBdr/>
        <a:fill>
          <a:solidFill>
            <a:srgbClr val="E6E7F0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8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3" name="Shape 3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340649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9" name="Shape 37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Choose one of the three Overview slides that best represents your audience visually as the fist slide of the presentation and then delete the others.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228600" y="171450"/>
            <a:ext cx="8689975" cy="35734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93" name="Group 93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91" name="Group 91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57" name="Shape 57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Shape 59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0" name="Shape 60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4" name="Shape 64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5" name="Shape 65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7" name="Shape 67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8" name="Shape 68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9" name="Shape 69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0" name="Shape 70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2" name="Shape 72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3" name="Shape 73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4" name="Shape 74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3" name="Shape 83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5" name="Shape 85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6" name="Shape 86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7" name="Shape 87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8" name="Shape 88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9" name="Shape 89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0" name="Shape 90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92" name="Shape 92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228600" y="171450"/>
            <a:ext cx="8689975" cy="357346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38" name="Group 138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136" name="Group 136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102" name="Shape 102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3" name="Shape 103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4" name="Shape 104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5" name="Shape 105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6" name="Shape 106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7" name="Shape 107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8" name="Shape 108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9" name="Shape 109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0" name="Shape 110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1" name="Shape 111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2" name="Shape 112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3" name="Shape 113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4" name="Shape 114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5" name="Shape 115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6" name="Shape 116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7" name="Shape 117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8" name="Shape 118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9" name="Shape 119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0" name="Shape 120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1" name="Shape 121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2" name="Shape 122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3" name="Shape 123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4" name="Shape 124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5" name="Shape 125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6" name="Shape 126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7" name="Shape 127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8" name="Shape 128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9" name="Shape 129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1" name="Shape 131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2" name="Shape 132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3" name="Shape 133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4" name="Shape 134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5" name="Shape 135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37" name="Shape 137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228600" y="171450"/>
            <a:ext cx="8689975" cy="3573463"/>
          </a:xfrm>
          <a:prstGeom prst="rect">
            <a:avLst/>
          </a:prstGeom>
          <a:solidFill>
            <a:srgbClr val="63666A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83" name="Group 183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181" name="Group 181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147" name="Shape 147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8" name="Shape 148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9" name="Shape 149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0" name="Shape 150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1" name="Shape 151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2" name="Shape 152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3" name="Shape 153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4" name="Shape 154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5" name="Shape 155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6" name="Shape 156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7" name="Shape 157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5" name="Shape 165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6" name="Shape 166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82" name="Shape 182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xfrm>
            <a:off x="228600" y="169862"/>
            <a:ext cx="8686800" cy="6873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idx="1"/>
          </p:nvPr>
        </p:nvSpPr>
        <p:spPr>
          <a:xfrm>
            <a:off x="228600" y="857250"/>
            <a:ext cx="8686800" cy="3543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228600" y="169862"/>
            <a:ext cx="8686800" cy="8096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30" name="Group 230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228" name="Group 228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194" name="Shape 194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6" name="Shape 196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7" name="Shape 197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8" name="Shape 198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9" name="Shape 199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0" name="Shape 200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1" name="Shape 201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Shape 202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3" name="Shape 203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4" name="Shape 204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5" name="Shape 205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7" name="Shape 207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8" name="Shape 208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9" name="Shape 209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0" name="Shape 210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1" name="Shape 211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2" name="Shape 212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3" name="Shape 213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5" name="Shape 215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6" name="Shape 216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Shape 217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3" name="Shape 223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Shape 224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Shape 227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229" name="Shape 229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38" name="Shape 238"/>
          <p:cNvSpPr/>
          <p:nvPr/>
        </p:nvSpPr>
        <p:spPr>
          <a:xfrm>
            <a:off x="228600" y="169862"/>
            <a:ext cx="8686800" cy="80963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75" name="Group 275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273" name="Group 273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239" name="Shape 239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Shape 240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Shape 241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 242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 243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 244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hape 245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Shape 247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8" name="Shape 248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9" name="Shape 249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0" name="Shape 250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1" name="Shape 251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2" name="Shape 252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3" name="Shape 253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4" name="Shape 254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5" name="Shape 255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Shape 256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 257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 258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Shape 259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Shape 260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 261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 262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Shape 263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Shape 264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 266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 267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 268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 269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 270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Shape 271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Shape 272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274" name="Shape 274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228600" y="169862"/>
            <a:ext cx="4265613" cy="41148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4649787" y="2686050"/>
            <a:ext cx="4265613" cy="1600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321" name="Group 321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319" name="Group 319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285" name="Shape 285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 286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 287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 288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 289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 290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Shape 291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 292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 293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 294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 295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 296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 297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 299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 300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 301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 302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 303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 304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 305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 306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 308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 309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Shape 310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 311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 312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 315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 316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7" name="Shape 317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8" name="Shape 318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320" name="Shape 320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/>
        </p:nvSpPr>
        <p:spPr>
          <a:xfrm>
            <a:off x="228600" y="171450"/>
            <a:ext cx="8689975" cy="357346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85800">
              <a:defRPr sz="1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9" name="Shape 3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366" name="Group 366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364" name="Group 364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330" name="Shape 330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1" name="Shape 331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2" name="Shape 332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3" name="Shape 333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4" name="Shape 334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5" name="Shape 335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6" name="Shape 336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7" name="Shape 337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8" name="Shape 338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9" name="Shape 339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0" name="Shape 340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1" name="Shape 341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2" name="Shape 342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3" name="Shape 343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4" name="Shape 344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5" name="Shape 345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6" name="Shape 346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7" name="Shape 347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8" name="Shape 348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9" name="Shape 349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2" name="Shape 352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6" name="Shape 356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7" name="Shape 357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8" name="Shape 358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9" name="Shape 359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0" name="Shape 360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1" name="Shape 361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2" name="Shape 362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3" name="Shape 363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365" name="Shape 365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937" y="4975225"/>
            <a:ext cx="188899" cy="16514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defTabSz="685800">
              <a:lnSpc>
                <a:spcPct val="90000"/>
              </a:lnSpc>
              <a:spcBef>
                <a:spcPts val="900"/>
              </a:spcBef>
              <a:defRPr sz="600">
                <a:solidFill>
                  <a:srgbClr val="63666A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39" name="Group 39"/>
          <p:cNvGrpSpPr/>
          <p:nvPr/>
        </p:nvGrpSpPr>
        <p:grpSpPr>
          <a:xfrm>
            <a:off x="7221537" y="4240212"/>
            <a:ext cx="1717676" cy="751074"/>
            <a:chOff x="0" y="0"/>
            <a:chExt cx="1717675" cy="751073"/>
          </a:xfrm>
        </p:grpSpPr>
        <p:grpSp>
          <p:nvGrpSpPr>
            <p:cNvPr id="37" name="Group 37"/>
            <p:cNvGrpSpPr/>
            <p:nvPr/>
          </p:nvGrpSpPr>
          <p:grpSpPr>
            <a:xfrm>
              <a:off x="0" y="0"/>
              <a:ext cx="1717676" cy="751074"/>
              <a:chOff x="0" y="0"/>
              <a:chExt cx="1717675" cy="751073"/>
            </a:xfrm>
          </p:grpSpPr>
          <p:sp>
            <p:nvSpPr>
              <p:cNvPr id="3" name="Shape 3"/>
              <p:cNvSpPr/>
              <p:nvPr/>
            </p:nvSpPr>
            <p:spPr>
              <a:xfrm>
                <a:off x="790180" y="366163"/>
                <a:ext cx="141059" cy="15496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69" y="9861"/>
                    </a:moveTo>
                    <a:cubicBezTo>
                      <a:pt x="14954" y="0"/>
                      <a:pt x="14954" y="0"/>
                      <a:pt x="14954" y="0"/>
                    </a:cubicBezTo>
                    <a:cubicBezTo>
                      <a:pt x="21600" y="0"/>
                      <a:pt x="21600" y="0"/>
                      <a:pt x="21600" y="0"/>
                    </a:cubicBezTo>
                    <a:cubicBezTo>
                      <a:pt x="13037" y="15026"/>
                      <a:pt x="13037" y="15026"/>
                      <a:pt x="13037" y="15026"/>
                    </a:cubicBezTo>
                    <a:cubicBezTo>
                      <a:pt x="10353" y="19957"/>
                      <a:pt x="9202" y="21600"/>
                      <a:pt x="3067" y="21600"/>
                    </a:cubicBezTo>
                    <a:cubicBezTo>
                      <a:pt x="1789" y="21600"/>
                      <a:pt x="511" y="21483"/>
                      <a:pt x="0" y="21483"/>
                    </a:cubicBezTo>
                    <a:cubicBezTo>
                      <a:pt x="895" y="17022"/>
                      <a:pt x="895" y="17022"/>
                      <a:pt x="895" y="17022"/>
                    </a:cubicBezTo>
                    <a:cubicBezTo>
                      <a:pt x="1406" y="17022"/>
                      <a:pt x="1789" y="17022"/>
                      <a:pt x="2301" y="17022"/>
                    </a:cubicBezTo>
                    <a:cubicBezTo>
                      <a:pt x="4473" y="17022"/>
                      <a:pt x="5112" y="16435"/>
                      <a:pt x="4729" y="14674"/>
                    </a:cubicBezTo>
                    <a:cubicBezTo>
                      <a:pt x="1789" y="0"/>
                      <a:pt x="1789" y="0"/>
                      <a:pt x="1789" y="0"/>
                    </a:cubicBezTo>
                    <a:cubicBezTo>
                      <a:pt x="8819" y="0"/>
                      <a:pt x="8819" y="0"/>
                      <a:pt x="8819" y="0"/>
                    </a:cubicBezTo>
                    <a:lnTo>
                      <a:pt x="9969" y="986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" name="Shape 4"/>
              <p:cNvSpPr/>
              <p:nvPr/>
            </p:nvSpPr>
            <p:spPr>
              <a:xfrm>
                <a:off x="569837" y="362414"/>
                <a:ext cx="133881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00" h="21600" extrusionOk="0">
                    <a:moveTo>
                      <a:pt x="7241" y="8491"/>
                    </a:moveTo>
                    <a:cubicBezTo>
                      <a:pt x="7613" y="6406"/>
                      <a:pt x="8979" y="5065"/>
                      <a:pt x="10965" y="5065"/>
                    </a:cubicBezTo>
                    <a:cubicBezTo>
                      <a:pt x="12579" y="5065"/>
                      <a:pt x="13696" y="6703"/>
                      <a:pt x="13448" y="8491"/>
                    </a:cubicBezTo>
                    <a:lnTo>
                      <a:pt x="7241" y="8491"/>
                    </a:lnTo>
                    <a:close/>
                    <a:moveTo>
                      <a:pt x="19531" y="12662"/>
                    </a:moveTo>
                    <a:cubicBezTo>
                      <a:pt x="20772" y="5363"/>
                      <a:pt x="17669" y="0"/>
                      <a:pt x="11462" y="0"/>
                    </a:cubicBezTo>
                    <a:cubicBezTo>
                      <a:pt x="6000" y="0"/>
                      <a:pt x="1158" y="4320"/>
                      <a:pt x="165" y="11023"/>
                    </a:cubicBezTo>
                    <a:cubicBezTo>
                      <a:pt x="-828" y="17876"/>
                      <a:pt x="2772" y="21600"/>
                      <a:pt x="8234" y="21600"/>
                    </a:cubicBezTo>
                    <a:cubicBezTo>
                      <a:pt x="12206" y="21600"/>
                      <a:pt x="16800" y="19961"/>
                      <a:pt x="18662" y="14897"/>
                    </a:cubicBezTo>
                    <a:cubicBezTo>
                      <a:pt x="12206" y="14897"/>
                      <a:pt x="12206" y="14897"/>
                      <a:pt x="12206" y="14897"/>
                    </a:cubicBezTo>
                    <a:cubicBezTo>
                      <a:pt x="11586" y="16088"/>
                      <a:pt x="10469" y="16535"/>
                      <a:pt x="9475" y="16535"/>
                    </a:cubicBezTo>
                    <a:cubicBezTo>
                      <a:pt x="7613" y="16535"/>
                      <a:pt x="6372" y="15046"/>
                      <a:pt x="6620" y="12662"/>
                    </a:cubicBezTo>
                    <a:lnTo>
                      <a:pt x="19531" y="1266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" name="Shape 5"/>
              <p:cNvSpPr/>
              <p:nvPr/>
            </p:nvSpPr>
            <p:spPr>
              <a:xfrm>
                <a:off x="707791" y="331172"/>
                <a:ext cx="89880" cy="1512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506" y="21128"/>
                    </a:moveTo>
                    <a:cubicBezTo>
                      <a:pt x="1834" y="21600"/>
                      <a:pt x="204" y="21010"/>
                      <a:pt x="2038" y="15462"/>
                    </a:cubicBezTo>
                    <a:cubicBezTo>
                      <a:pt x="4075" y="8616"/>
                      <a:pt x="4075" y="8616"/>
                      <a:pt x="4075" y="8616"/>
                    </a:cubicBezTo>
                    <a:cubicBezTo>
                      <a:pt x="0" y="8616"/>
                      <a:pt x="0" y="8616"/>
                      <a:pt x="0" y="8616"/>
                    </a:cubicBezTo>
                    <a:cubicBezTo>
                      <a:pt x="1223" y="4957"/>
                      <a:pt x="1223" y="4957"/>
                      <a:pt x="1223" y="4957"/>
                    </a:cubicBezTo>
                    <a:cubicBezTo>
                      <a:pt x="5298" y="4957"/>
                      <a:pt x="5298" y="4957"/>
                      <a:pt x="5298" y="4957"/>
                    </a:cubicBezTo>
                    <a:cubicBezTo>
                      <a:pt x="6928" y="0"/>
                      <a:pt x="6928" y="0"/>
                      <a:pt x="6928" y="0"/>
                    </a:cubicBezTo>
                    <a:cubicBezTo>
                      <a:pt x="17728" y="0"/>
                      <a:pt x="17728" y="0"/>
                      <a:pt x="17728" y="0"/>
                    </a:cubicBezTo>
                    <a:cubicBezTo>
                      <a:pt x="16302" y="4957"/>
                      <a:pt x="16302" y="4957"/>
                      <a:pt x="16302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377" y="8616"/>
                      <a:pt x="20377" y="8616"/>
                      <a:pt x="20377" y="8616"/>
                    </a:cubicBezTo>
                    <a:cubicBezTo>
                      <a:pt x="15079" y="8616"/>
                      <a:pt x="15079" y="8616"/>
                      <a:pt x="15079" y="8616"/>
                    </a:cubicBezTo>
                    <a:cubicBezTo>
                      <a:pt x="13245" y="14518"/>
                      <a:pt x="13245" y="14518"/>
                      <a:pt x="13245" y="14518"/>
                    </a:cubicBezTo>
                    <a:cubicBezTo>
                      <a:pt x="12838" y="16052"/>
                      <a:pt x="13042" y="16525"/>
                      <a:pt x="16098" y="16525"/>
                    </a:cubicBezTo>
                    <a:cubicBezTo>
                      <a:pt x="17932" y="16525"/>
                      <a:pt x="17932" y="16525"/>
                      <a:pt x="17932" y="16525"/>
                    </a:cubicBezTo>
                    <a:lnTo>
                      <a:pt x="16506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" name="Shape 6"/>
              <p:cNvSpPr/>
              <p:nvPr/>
            </p:nvSpPr>
            <p:spPr>
              <a:xfrm>
                <a:off x="80446" y="318675"/>
                <a:ext cx="152620" cy="1674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31" h="21600" extrusionOk="0">
                    <a:moveTo>
                      <a:pt x="13987" y="6545"/>
                    </a:moveTo>
                    <a:cubicBezTo>
                      <a:pt x="13987" y="5782"/>
                      <a:pt x="13644" y="5345"/>
                      <a:pt x="13187" y="5127"/>
                    </a:cubicBezTo>
                    <a:cubicBezTo>
                      <a:pt x="12730" y="4800"/>
                      <a:pt x="12158" y="4691"/>
                      <a:pt x="11473" y="4691"/>
                    </a:cubicBezTo>
                    <a:cubicBezTo>
                      <a:pt x="9873" y="4691"/>
                      <a:pt x="9073" y="5127"/>
                      <a:pt x="8958" y="5891"/>
                    </a:cubicBezTo>
                    <a:cubicBezTo>
                      <a:pt x="8387" y="8945"/>
                      <a:pt x="21187" y="7091"/>
                      <a:pt x="19701" y="14509"/>
                    </a:cubicBezTo>
                    <a:cubicBezTo>
                      <a:pt x="18901" y="19309"/>
                      <a:pt x="14330" y="21600"/>
                      <a:pt x="8387" y="21600"/>
                    </a:cubicBezTo>
                    <a:cubicBezTo>
                      <a:pt x="2673" y="21600"/>
                      <a:pt x="-413" y="18436"/>
                      <a:pt x="44" y="14727"/>
                    </a:cubicBezTo>
                    <a:cubicBezTo>
                      <a:pt x="6901" y="14727"/>
                      <a:pt x="6901" y="14727"/>
                      <a:pt x="6901" y="14727"/>
                    </a:cubicBezTo>
                    <a:cubicBezTo>
                      <a:pt x="6901" y="15491"/>
                      <a:pt x="7244" y="16036"/>
                      <a:pt x="7701" y="16364"/>
                    </a:cubicBezTo>
                    <a:cubicBezTo>
                      <a:pt x="8273" y="16691"/>
                      <a:pt x="8958" y="16909"/>
                      <a:pt x="9644" y="16909"/>
                    </a:cubicBezTo>
                    <a:cubicBezTo>
                      <a:pt x="11358" y="16909"/>
                      <a:pt x="12616" y="16364"/>
                      <a:pt x="12844" y="15382"/>
                    </a:cubicBezTo>
                    <a:cubicBezTo>
                      <a:pt x="13416" y="12218"/>
                      <a:pt x="616" y="14400"/>
                      <a:pt x="2101" y="6545"/>
                    </a:cubicBezTo>
                    <a:cubicBezTo>
                      <a:pt x="2901" y="2182"/>
                      <a:pt x="7244" y="0"/>
                      <a:pt x="12616" y="0"/>
                    </a:cubicBezTo>
                    <a:cubicBezTo>
                      <a:pt x="18558" y="0"/>
                      <a:pt x="20844" y="2945"/>
                      <a:pt x="20616" y="6545"/>
                    </a:cubicBezTo>
                    <a:lnTo>
                      <a:pt x="13987" y="654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7" name="Shape 7"/>
              <p:cNvSpPr/>
              <p:nvPr/>
            </p:nvSpPr>
            <p:spPr>
              <a:xfrm>
                <a:off x="235335" y="362414"/>
                <a:ext cx="134242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024" h="21600" extrusionOk="0">
                    <a:moveTo>
                      <a:pt x="10837" y="5512"/>
                    </a:moveTo>
                    <a:cubicBezTo>
                      <a:pt x="12721" y="5363"/>
                      <a:pt x="13474" y="7597"/>
                      <a:pt x="12972" y="10577"/>
                    </a:cubicBezTo>
                    <a:cubicBezTo>
                      <a:pt x="12470" y="14450"/>
                      <a:pt x="11088" y="16088"/>
                      <a:pt x="9205" y="16088"/>
                    </a:cubicBezTo>
                    <a:cubicBezTo>
                      <a:pt x="7446" y="16088"/>
                      <a:pt x="6567" y="14450"/>
                      <a:pt x="7070" y="10577"/>
                    </a:cubicBezTo>
                    <a:cubicBezTo>
                      <a:pt x="7446" y="8342"/>
                      <a:pt x="8577" y="5512"/>
                      <a:pt x="10837" y="5512"/>
                    </a:cubicBezTo>
                    <a:close/>
                    <a:moveTo>
                      <a:pt x="163" y="11023"/>
                    </a:moveTo>
                    <a:cubicBezTo>
                      <a:pt x="-842" y="18025"/>
                      <a:pt x="2925" y="21600"/>
                      <a:pt x="8451" y="21600"/>
                    </a:cubicBezTo>
                    <a:cubicBezTo>
                      <a:pt x="13977" y="21600"/>
                      <a:pt x="18749" y="18025"/>
                      <a:pt x="19879" y="10577"/>
                    </a:cubicBezTo>
                    <a:cubicBezTo>
                      <a:pt x="20758" y="4320"/>
                      <a:pt x="17618" y="0"/>
                      <a:pt x="11591" y="0"/>
                    </a:cubicBezTo>
                    <a:cubicBezTo>
                      <a:pt x="5814" y="0"/>
                      <a:pt x="1293" y="4022"/>
                      <a:pt x="163" y="1102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8" name="Shape 8"/>
              <p:cNvSpPr/>
              <p:nvPr/>
            </p:nvSpPr>
            <p:spPr>
              <a:xfrm>
                <a:off x="375713" y="362414"/>
                <a:ext cx="132490" cy="12247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88" h="21600" extrusionOk="0">
                    <a:moveTo>
                      <a:pt x="13191" y="8491"/>
                    </a:moveTo>
                    <a:cubicBezTo>
                      <a:pt x="13319" y="7597"/>
                      <a:pt x="13062" y="6852"/>
                      <a:pt x="12677" y="6406"/>
                    </a:cubicBezTo>
                    <a:cubicBezTo>
                      <a:pt x="12419" y="5810"/>
                      <a:pt x="11777" y="5512"/>
                      <a:pt x="11005" y="5512"/>
                    </a:cubicBezTo>
                    <a:cubicBezTo>
                      <a:pt x="8434" y="5512"/>
                      <a:pt x="7534" y="8640"/>
                      <a:pt x="7148" y="11023"/>
                    </a:cubicBezTo>
                    <a:cubicBezTo>
                      <a:pt x="6634" y="14152"/>
                      <a:pt x="7405" y="16088"/>
                      <a:pt x="9462" y="16088"/>
                    </a:cubicBezTo>
                    <a:cubicBezTo>
                      <a:pt x="11262" y="16088"/>
                      <a:pt x="12162" y="14599"/>
                      <a:pt x="12677" y="13109"/>
                    </a:cubicBezTo>
                    <a:cubicBezTo>
                      <a:pt x="19619" y="13109"/>
                      <a:pt x="19619" y="13109"/>
                      <a:pt x="19619" y="13109"/>
                    </a:cubicBezTo>
                    <a:cubicBezTo>
                      <a:pt x="18077" y="19217"/>
                      <a:pt x="13448" y="21600"/>
                      <a:pt x="8562" y="21600"/>
                    </a:cubicBezTo>
                    <a:cubicBezTo>
                      <a:pt x="2905" y="21600"/>
                      <a:pt x="-952" y="17876"/>
                      <a:pt x="205" y="11023"/>
                    </a:cubicBezTo>
                    <a:cubicBezTo>
                      <a:pt x="1234" y="4022"/>
                      <a:pt x="6119" y="0"/>
                      <a:pt x="11905" y="0"/>
                    </a:cubicBezTo>
                    <a:cubicBezTo>
                      <a:pt x="16534" y="0"/>
                      <a:pt x="20648" y="2383"/>
                      <a:pt x="20262" y="8491"/>
                    </a:cubicBezTo>
                    <a:lnTo>
                      <a:pt x="13191" y="849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9" name="Shape 9"/>
              <p:cNvSpPr/>
              <p:nvPr/>
            </p:nvSpPr>
            <p:spPr>
              <a:xfrm>
                <a:off x="505565" y="318675"/>
                <a:ext cx="74899" cy="1637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5760" y="6266"/>
                    </a:lnTo>
                    <a:lnTo>
                      <a:pt x="19080" y="6266"/>
                    </a:lnTo>
                    <a:lnTo>
                      <a:pt x="13320" y="21600"/>
                    </a:lnTo>
                    <a:lnTo>
                      <a:pt x="0" y="21600"/>
                    </a:lnTo>
                    <a:close/>
                    <a:moveTo>
                      <a:pt x="8280" y="0"/>
                    </a:moveTo>
                    <a:lnTo>
                      <a:pt x="21600" y="0"/>
                    </a:lnTo>
                    <a:lnTo>
                      <a:pt x="19800" y="4452"/>
                    </a:lnTo>
                    <a:lnTo>
                      <a:pt x="6480" y="4452"/>
                    </a:lnTo>
                    <a:lnTo>
                      <a:pt x="828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" name="Shape 10"/>
              <p:cNvSpPr/>
              <p:nvPr/>
            </p:nvSpPr>
            <p:spPr>
              <a:xfrm>
                <a:off x="1177156" y="239465"/>
                <a:ext cx="37928" cy="1121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70" h="21306" extrusionOk="0">
                    <a:moveTo>
                      <a:pt x="1878" y="2894"/>
                    </a:moveTo>
                    <a:cubicBezTo>
                      <a:pt x="939" y="7534"/>
                      <a:pt x="0" y="9614"/>
                      <a:pt x="0" y="14414"/>
                    </a:cubicBezTo>
                    <a:cubicBezTo>
                      <a:pt x="0" y="16014"/>
                      <a:pt x="470" y="16494"/>
                      <a:pt x="470" y="18254"/>
                    </a:cubicBezTo>
                    <a:cubicBezTo>
                      <a:pt x="470" y="18254"/>
                      <a:pt x="470" y="18254"/>
                      <a:pt x="470" y="18254"/>
                    </a:cubicBezTo>
                    <a:cubicBezTo>
                      <a:pt x="470" y="20014"/>
                      <a:pt x="5165" y="21454"/>
                      <a:pt x="10330" y="21294"/>
                    </a:cubicBezTo>
                    <a:cubicBezTo>
                      <a:pt x="15496" y="21294"/>
                      <a:pt x="19722" y="19854"/>
                      <a:pt x="19722" y="17934"/>
                    </a:cubicBezTo>
                    <a:cubicBezTo>
                      <a:pt x="19722" y="17934"/>
                      <a:pt x="19722" y="17934"/>
                      <a:pt x="19722" y="17934"/>
                    </a:cubicBezTo>
                    <a:cubicBezTo>
                      <a:pt x="19252" y="16334"/>
                      <a:pt x="19252" y="16014"/>
                      <a:pt x="19252" y="14414"/>
                    </a:cubicBezTo>
                    <a:cubicBezTo>
                      <a:pt x="19252" y="9774"/>
                      <a:pt x="19722" y="7854"/>
                      <a:pt x="21130" y="3534"/>
                    </a:cubicBezTo>
                    <a:cubicBezTo>
                      <a:pt x="21130" y="3534"/>
                      <a:pt x="21130" y="3534"/>
                      <a:pt x="21130" y="3534"/>
                    </a:cubicBezTo>
                    <a:cubicBezTo>
                      <a:pt x="21600" y="1774"/>
                      <a:pt x="17843" y="174"/>
                      <a:pt x="12209" y="14"/>
                    </a:cubicBezTo>
                    <a:cubicBezTo>
                      <a:pt x="7043" y="-146"/>
                      <a:pt x="2348" y="1134"/>
                      <a:pt x="1878" y="289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1" name="Shape 11"/>
              <p:cNvSpPr/>
              <p:nvPr/>
            </p:nvSpPr>
            <p:spPr>
              <a:xfrm>
                <a:off x="1127224" y="239456"/>
                <a:ext cx="37952" cy="1121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4" h="21307" extrusionOk="0">
                    <a:moveTo>
                      <a:pt x="2298" y="2895"/>
                    </a:moveTo>
                    <a:cubicBezTo>
                      <a:pt x="919" y="7375"/>
                      <a:pt x="0" y="9615"/>
                      <a:pt x="0" y="14415"/>
                    </a:cubicBezTo>
                    <a:cubicBezTo>
                      <a:pt x="0" y="16015"/>
                      <a:pt x="0" y="16495"/>
                      <a:pt x="0" y="18255"/>
                    </a:cubicBezTo>
                    <a:cubicBezTo>
                      <a:pt x="0" y="18255"/>
                      <a:pt x="0" y="18255"/>
                      <a:pt x="0" y="18255"/>
                    </a:cubicBezTo>
                    <a:cubicBezTo>
                      <a:pt x="460" y="20015"/>
                      <a:pt x="5055" y="21455"/>
                      <a:pt x="10111" y="21295"/>
                    </a:cubicBezTo>
                    <a:cubicBezTo>
                      <a:pt x="15166" y="21295"/>
                      <a:pt x="19302" y="19695"/>
                      <a:pt x="18843" y="17935"/>
                    </a:cubicBezTo>
                    <a:cubicBezTo>
                      <a:pt x="18843" y="17935"/>
                      <a:pt x="18843" y="17935"/>
                      <a:pt x="18843" y="17935"/>
                    </a:cubicBezTo>
                    <a:cubicBezTo>
                      <a:pt x="18843" y="16335"/>
                      <a:pt x="18383" y="16015"/>
                      <a:pt x="18383" y="14415"/>
                    </a:cubicBezTo>
                    <a:cubicBezTo>
                      <a:pt x="18383" y="9935"/>
                      <a:pt x="19302" y="8015"/>
                      <a:pt x="21140" y="3695"/>
                    </a:cubicBezTo>
                    <a:cubicBezTo>
                      <a:pt x="21140" y="3695"/>
                      <a:pt x="21140" y="3695"/>
                      <a:pt x="21140" y="3695"/>
                    </a:cubicBezTo>
                    <a:cubicBezTo>
                      <a:pt x="21600" y="1935"/>
                      <a:pt x="18383" y="335"/>
                      <a:pt x="12868" y="15"/>
                    </a:cubicBezTo>
                    <a:cubicBezTo>
                      <a:pt x="7813" y="-145"/>
                      <a:pt x="3217" y="975"/>
                      <a:pt x="2298" y="2895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1142832" y="414348"/>
                <a:ext cx="70563" cy="1185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350" h="20905" extrusionOk="0">
                    <a:moveTo>
                      <a:pt x="187" y="3828"/>
                    </a:moveTo>
                    <a:cubicBezTo>
                      <a:pt x="2614" y="10234"/>
                      <a:pt x="6497" y="14851"/>
                      <a:pt x="11108" y="19469"/>
                    </a:cubicBezTo>
                    <a:cubicBezTo>
                      <a:pt x="11108" y="19469"/>
                      <a:pt x="11108" y="19469"/>
                      <a:pt x="11108" y="19469"/>
                    </a:cubicBezTo>
                    <a:cubicBezTo>
                      <a:pt x="12565" y="20959"/>
                      <a:pt x="15720" y="21257"/>
                      <a:pt x="17904" y="20512"/>
                    </a:cubicBezTo>
                    <a:cubicBezTo>
                      <a:pt x="20331" y="19618"/>
                      <a:pt x="21059" y="17682"/>
                      <a:pt x="19603" y="16341"/>
                    </a:cubicBezTo>
                    <a:cubicBezTo>
                      <a:pt x="19603" y="16341"/>
                      <a:pt x="19603" y="16341"/>
                      <a:pt x="19603" y="16341"/>
                    </a:cubicBezTo>
                    <a:cubicBezTo>
                      <a:pt x="15477" y="12170"/>
                      <a:pt x="12079" y="8148"/>
                      <a:pt x="9652" y="2338"/>
                    </a:cubicBezTo>
                    <a:cubicBezTo>
                      <a:pt x="9652" y="2338"/>
                      <a:pt x="9652" y="2338"/>
                      <a:pt x="9652" y="2338"/>
                    </a:cubicBezTo>
                    <a:cubicBezTo>
                      <a:pt x="8924" y="700"/>
                      <a:pt x="6255" y="-343"/>
                      <a:pt x="3585" y="104"/>
                    </a:cubicBezTo>
                    <a:cubicBezTo>
                      <a:pt x="915" y="551"/>
                      <a:pt x="-541" y="2189"/>
                      <a:pt x="187" y="3828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" name="Shape 13"/>
              <p:cNvSpPr/>
              <p:nvPr/>
            </p:nvSpPr>
            <p:spPr>
              <a:xfrm>
                <a:off x="1232082" y="188705"/>
                <a:ext cx="113597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" name="Shape 14"/>
              <p:cNvSpPr/>
              <p:nvPr/>
            </p:nvSpPr>
            <p:spPr>
              <a:xfrm>
                <a:off x="1004889" y="36616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1420576" y="238693"/>
                <a:ext cx="11484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0537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0537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1232082" y="23869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1183397" y="366163"/>
                <a:ext cx="124832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56" y="0"/>
                    </a:moveTo>
                    <a:cubicBezTo>
                      <a:pt x="2899" y="0"/>
                      <a:pt x="2899" y="0"/>
                      <a:pt x="2899" y="0"/>
                    </a:cubicBezTo>
                    <a:cubicBezTo>
                      <a:pt x="2899" y="0"/>
                      <a:pt x="2899" y="0"/>
                      <a:pt x="2899" y="0"/>
                    </a:cubicBezTo>
                    <a:cubicBezTo>
                      <a:pt x="1305" y="0"/>
                      <a:pt x="0" y="4741"/>
                      <a:pt x="0" y="10537"/>
                    </a:cubicBezTo>
                    <a:cubicBezTo>
                      <a:pt x="0" y="16859"/>
                      <a:pt x="1305" y="21600"/>
                      <a:pt x="2899" y="21600"/>
                    </a:cubicBezTo>
                    <a:cubicBezTo>
                      <a:pt x="2899" y="21600"/>
                      <a:pt x="2899" y="21600"/>
                      <a:pt x="2899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18556" y="21600"/>
                      <a:pt x="18556" y="21600"/>
                      <a:pt x="18556" y="21600"/>
                    </a:cubicBezTo>
                    <a:cubicBezTo>
                      <a:pt x="20295" y="21600"/>
                      <a:pt x="21600" y="16859"/>
                      <a:pt x="21600" y="10537"/>
                    </a:cubicBezTo>
                    <a:cubicBezTo>
                      <a:pt x="21600" y="4741"/>
                      <a:pt x="20295" y="0"/>
                      <a:pt x="1855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 18"/>
              <p:cNvSpPr/>
              <p:nvPr/>
            </p:nvSpPr>
            <p:spPr>
              <a:xfrm>
                <a:off x="1194632" y="414902"/>
                <a:ext cx="113597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 19"/>
              <p:cNvSpPr/>
              <p:nvPr/>
            </p:nvSpPr>
            <p:spPr>
              <a:xfrm>
                <a:off x="1196571" y="62162"/>
                <a:ext cx="70793" cy="1134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53" extrusionOk="0">
                    <a:moveTo>
                      <a:pt x="11819" y="1154"/>
                    </a:moveTo>
                    <a:cubicBezTo>
                      <a:pt x="6722" y="4728"/>
                      <a:pt x="3324" y="9079"/>
                      <a:pt x="169" y="17004"/>
                    </a:cubicBezTo>
                    <a:cubicBezTo>
                      <a:pt x="169" y="17004"/>
                      <a:pt x="169" y="17004"/>
                      <a:pt x="169" y="17004"/>
                    </a:cubicBezTo>
                    <a:cubicBezTo>
                      <a:pt x="-559" y="18714"/>
                      <a:pt x="1140" y="20423"/>
                      <a:pt x="3810" y="20734"/>
                    </a:cubicBezTo>
                    <a:cubicBezTo>
                      <a:pt x="6237" y="21200"/>
                      <a:pt x="9149" y="20268"/>
                      <a:pt x="9634" y="18558"/>
                    </a:cubicBezTo>
                    <a:cubicBezTo>
                      <a:pt x="9634" y="18558"/>
                      <a:pt x="9634" y="18558"/>
                      <a:pt x="9634" y="18558"/>
                    </a:cubicBezTo>
                    <a:cubicBezTo>
                      <a:pt x="12547" y="11721"/>
                      <a:pt x="15216" y="8147"/>
                      <a:pt x="19099" y="5350"/>
                    </a:cubicBezTo>
                    <a:cubicBezTo>
                      <a:pt x="19099" y="5350"/>
                      <a:pt x="19099" y="5350"/>
                      <a:pt x="19099" y="5350"/>
                    </a:cubicBezTo>
                    <a:cubicBezTo>
                      <a:pt x="21041" y="3951"/>
                      <a:pt x="20798" y="1931"/>
                      <a:pt x="18614" y="843"/>
                    </a:cubicBezTo>
                    <a:cubicBezTo>
                      <a:pt x="16672" y="-400"/>
                      <a:pt x="13517" y="-245"/>
                      <a:pt x="11819" y="115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 20"/>
              <p:cNvSpPr/>
              <p:nvPr/>
            </p:nvSpPr>
            <p:spPr>
              <a:xfrm>
                <a:off x="1269202" y="463087"/>
                <a:ext cx="70794" cy="1135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416" h="20882" extrusionOk="0">
                    <a:moveTo>
                      <a:pt x="8597" y="19843"/>
                    </a:moveTo>
                    <a:cubicBezTo>
                      <a:pt x="13694" y="16114"/>
                      <a:pt x="17092" y="11918"/>
                      <a:pt x="20247" y="3993"/>
                    </a:cubicBezTo>
                    <a:cubicBezTo>
                      <a:pt x="20247" y="3993"/>
                      <a:pt x="20247" y="3993"/>
                      <a:pt x="20247" y="3993"/>
                    </a:cubicBezTo>
                    <a:cubicBezTo>
                      <a:pt x="20975" y="2284"/>
                      <a:pt x="19276" y="574"/>
                      <a:pt x="16606" y="108"/>
                    </a:cubicBezTo>
                    <a:cubicBezTo>
                      <a:pt x="14179" y="-358"/>
                      <a:pt x="11267" y="730"/>
                      <a:pt x="10782" y="2439"/>
                    </a:cubicBezTo>
                    <a:cubicBezTo>
                      <a:pt x="10782" y="2439"/>
                      <a:pt x="10782" y="2439"/>
                      <a:pt x="10782" y="2439"/>
                    </a:cubicBezTo>
                    <a:cubicBezTo>
                      <a:pt x="7869" y="9277"/>
                      <a:pt x="5200" y="12851"/>
                      <a:pt x="1317" y="15648"/>
                    </a:cubicBezTo>
                    <a:cubicBezTo>
                      <a:pt x="1317" y="15648"/>
                      <a:pt x="1317" y="15648"/>
                      <a:pt x="1317" y="15648"/>
                    </a:cubicBezTo>
                    <a:cubicBezTo>
                      <a:pt x="-625" y="16891"/>
                      <a:pt x="-382" y="18911"/>
                      <a:pt x="1802" y="20154"/>
                    </a:cubicBezTo>
                    <a:cubicBezTo>
                      <a:pt x="3744" y="21242"/>
                      <a:pt x="6899" y="21087"/>
                      <a:pt x="8597" y="1984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 21"/>
              <p:cNvSpPr/>
              <p:nvPr/>
            </p:nvSpPr>
            <p:spPr>
              <a:xfrm>
                <a:off x="1325234" y="287431"/>
                <a:ext cx="37921" cy="1129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6" h="21452" extrusionOk="0">
                    <a:moveTo>
                      <a:pt x="19288" y="18400"/>
                    </a:moveTo>
                    <a:cubicBezTo>
                      <a:pt x="20227" y="13920"/>
                      <a:pt x="21166" y="11680"/>
                      <a:pt x="21166" y="7040"/>
                    </a:cubicBezTo>
                    <a:cubicBezTo>
                      <a:pt x="21166" y="5280"/>
                      <a:pt x="21166" y="4800"/>
                      <a:pt x="20696" y="3200"/>
                    </a:cubicBezTo>
                    <a:cubicBezTo>
                      <a:pt x="20696" y="3200"/>
                      <a:pt x="20696" y="3200"/>
                      <a:pt x="20696" y="3200"/>
                    </a:cubicBezTo>
                    <a:cubicBezTo>
                      <a:pt x="20696" y="1440"/>
                      <a:pt x="16001" y="0"/>
                      <a:pt x="10836" y="0"/>
                    </a:cubicBezTo>
                    <a:cubicBezTo>
                      <a:pt x="5670" y="160"/>
                      <a:pt x="1444" y="1600"/>
                      <a:pt x="1914" y="3360"/>
                    </a:cubicBezTo>
                    <a:cubicBezTo>
                      <a:pt x="1914" y="3360"/>
                      <a:pt x="1914" y="3360"/>
                      <a:pt x="1914" y="3360"/>
                    </a:cubicBezTo>
                    <a:cubicBezTo>
                      <a:pt x="1914" y="4960"/>
                      <a:pt x="1914" y="5440"/>
                      <a:pt x="1914" y="7040"/>
                    </a:cubicBezTo>
                    <a:cubicBezTo>
                      <a:pt x="1914" y="11520"/>
                      <a:pt x="1444" y="13600"/>
                      <a:pt x="36" y="17920"/>
                    </a:cubicBezTo>
                    <a:cubicBezTo>
                      <a:pt x="36" y="17920"/>
                      <a:pt x="36" y="17920"/>
                      <a:pt x="36" y="17920"/>
                    </a:cubicBezTo>
                    <a:cubicBezTo>
                      <a:pt x="-434" y="19680"/>
                      <a:pt x="3792" y="21280"/>
                      <a:pt x="8957" y="21440"/>
                    </a:cubicBezTo>
                    <a:cubicBezTo>
                      <a:pt x="14123" y="21600"/>
                      <a:pt x="18818" y="20160"/>
                      <a:pt x="19288" y="184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 22"/>
              <p:cNvSpPr/>
              <p:nvPr/>
            </p:nvSpPr>
            <p:spPr>
              <a:xfrm>
                <a:off x="1373926" y="287431"/>
                <a:ext cx="40409" cy="1129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88" h="21454" extrusionOk="0">
                    <a:moveTo>
                      <a:pt x="18488" y="18560"/>
                    </a:moveTo>
                    <a:cubicBezTo>
                      <a:pt x="20288" y="14080"/>
                      <a:pt x="21188" y="11840"/>
                      <a:pt x="21188" y="7040"/>
                    </a:cubicBezTo>
                    <a:cubicBezTo>
                      <a:pt x="21188" y="5280"/>
                      <a:pt x="20738" y="4800"/>
                      <a:pt x="20738" y="3200"/>
                    </a:cubicBezTo>
                    <a:cubicBezTo>
                      <a:pt x="20738" y="3200"/>
                      <a:pt x="20738" y="3200"/>
                      <a:pt x="20738" y="3200"/>
                    </a:cubicBezTo>
                    <a:cubicBezTo>
                      <a:pt x="20288" y="1280"/>
                      <a:pt x="16238" y="0"/>
                      <a:pt x="10838" y="0"/>
                    </a:cubicBezTo>
                    <a:cubicBezTo>
                      <a:pt x="5888" y="160"/>
                      <a:pt x="2288" y="1600"/>
                      <a:pt x="2288" y="3520"/>
                    </a:cubicBezTo>
                    <a:cubicBezTo>
                      <a:pt x="2288" y="3520"/>
                      <a:pt x="2288" y="3520"/>
                      <a:pt x="2288" y="3520"/>
                    </a:cubicBezTo>
                    <a:cubicBezTo>
                      <a:pt x="2738" y="4960"/>
                      <a:pt x="2738" y="5440"/>
                      <a:pt x="2738" y="7040"/>
                    </a:cubicBezTo>
                    <a:cubicBezTo>
                      <a:pt x="2738" y="11520"/>
                      <a:pt x="1838" y="13440"/>
                      <a:pt x="38" y="17760"/>
                    </a:cubicBezTo>
                    <a:cubicBezTo>
                      <a:pt x="38" y="17760"/>
                      <a:pt x="38" y="17760"/>
                      <a:pt x="38" y="17760"/>
                    </a:cubicBezTo>
                    <a:cubicBezTo>
                      <a:pt x="-412" y="19520"/>
                      <a:pt x="3188" y="21120"/>
                      <a:pt x="8138" y="21440"/>
                    </a:cubicBezTo>
                    <a:cubicBezTo>
                      <a:pt x="13088" y="21600"/>
                      <a:pt x="17588" y="20320"/>
                      <a:pt x="18488" y="1856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 23"/>
              <p:cNvSpPr/>
              <p:nvPr/>
            </p:nvSpPr>
            <p:spPr>
              <a:xfrm>
                <a:off x="1326879" y="106148"/>
                <a:ext cx="71115" cy="11936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509" h="20839" extrusionOk="0">
                    <a:moveTo>
                      <a:pt x="20416" y="17063"/>
                    </a:moveTo>
                    <a:cubicBezTo>
                      <a:pt x="17746" y="10597"/>
                      <a:pt x="13863" y="6042"/>
                      <a:pt x="9009" y="1340"/>
                    </a:cubicBezTo>
                    <a:cubicBezTo>
                      <a:pt x="9009" y="1340"/>
                      <a:pt x="9009" y="1340"/>
                      <a:pt x="9009" y="1340"/>
                    </a:cubicBezTo>
                    <a:cubicBezTo>
                      <a:pt x="7553" y="18"/>
                      <a:pt x="4640" y="-423"/>
                      <a:pt x="2213" y="459"/>
                    </a:cubicBezTo>
                    <a:cubicBezTo>
                      <a:pt x="29" y="1340"/>
                      <a:pt x="-699" y="3104"/>
                      <a:pt x="757" y="4573"/>
                    </a:cubicBezTo>
                    <a:cubicBezTo>
                      <a:pt x="757" y="4573"/>
                      <a:pt x="757" y="4573"/>
                      <a:pt x="757" y="4573"/>
                    </a:cubicBezTo>
                    <a:cubicBezTo>
                      <a:pt x="4883" y="8540"/>
                      <a:pt x="8281" y="12655"/>
                      <a:pt x="10708" y="18532"/>
                    </a:cubicBezTo>
                    <a:cubicBezTo>
                      <a:pt x="10708" y="18532"/>
                      <a:pt x="10708" y="18532"/>
                      <a:pt x="10708" y="18532"/>
                    </a:cubicBezTo>
                    <a:cubicBezTo>
                      <a:pt x="11436" y="20148"/>
                      <a:pt x="14105" y="21177"/>
                      <a:pt x="16775" y="20736"/>
                    </a:cubicBezTo>
                    <a:cubicBezTo>
                      <a:pt x="19445" y="20295"/>
                      <a:pt x="20901" y="18679"/>
                      <a:pt x="20416" y="1706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 24"/>
              <p:cNvSpPr/>
              <p:nvPr/>
            </p:nvSpPr>
            <p:spPr>
              <a:xfrm>
                <a:off x="1054822" y="188705"/>
                <a:ext cx="113596" cy="349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00" y="0"/>
                    </a:moveTo>
                    <a:cubicBezTo>
                      <a:pt x="3200" y="0"/>
                      <a:pt x="3200" y="0"/>
                      <a:pt x="3200" y="0"/>
                    </a:cubicBezTo>
                    <a:cubicBezTo>
                      <a:pt x="3200" y="0"/>
                      <a:pt x="3200" y="0"/>
                      <a:pt x="3200" y="0"/>
                    </a:cubicBezTo>
                    <a:cubicBezTo>
                      <a:pt x="1440" y="0"/>
                      <a:pt x="0" y="4741"/>
                      <a:pt x="0" y="10537"/>
                    </a:cubicBezTo>
                    <a:cubicBezTo>
                      <a:pt x="0" y="16859"/>
                      <a:pt x="1440" y="21600"/>
                      <a:pt x="3200" y="21600"/>
                    </a:cubicBezTo>
                    <a:cubicBezTo>
                      <a:pt x="3200" y="21600"/>
                      <a:pt x="3200" y="21600"/>
                      <a:pt x="32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18400" y="21600"/>
                      <a:pt x="18400" y="21600"/>
                      <a:pt x="18400" y="21600"/>
                    </a:cubicBezTo>
                    <a:cubicBezTo>
                      <a:pt x="20160" y="21600"/>
                      <a:pt x="21600" y="16859"/>
                      <a:pt x="21600" y="10537"/>
                    </a:cubicBezTo>
                    <a:cubicBezTo>
                      <a:pt x="21600" y="4741"/>
                      <a:pt x="20160" y="0"/>
                      <a:pt x="184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 25"/>
              <p:cNvSpPr/>
              <p:nvPr/>
            </p:nvSpPr>
            <p:spPr>
              <a:xfrm>
                <a:off x="1373141" y="414902"/>
                <a:ext cx="113596" cy="337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65" y="0"/>
                    </a:moveTo>
                    <a:cubicBezTo>
                      <a:pt x="3335" y="0"/>
                      <a:pt x="3335" y="0"/>
                      <a:pt x="3335" y="0"/>
                    </a:cubicBezTo>
                    <a:cubicBezTo>
                      <a:pt x="3335" y="0"/>
                      <a:pt x="3335" y="0"/>
                      <a:pt x="3335" y="0"/>
                    </a:cubicBezTo>
                    <a:cubicBezTo>
                      <a:pt x="1429" y="0"/>
                      <a:pt x="0" y="4741"/>
                      <a:pt x="0" y="11063"/>
                    </a:cubicBezTo>
                    <a:cubicBezTo>
                      <a:pt x="0" y="16859"/>
                      <a:pt x="1429" y="21600"/>
                      <a:pt x="3335" y="21600"/>
                    </a:cubicBezTo>
                    <a:cubicBezTo>
                      <a:pt x="3335" y="21600"/>
                      <a:pt x="3335" y="21600"/>
                      <a:pt x="333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18265" y="21600"/>
                      <a:pt x="18265" y="21600"/>
                      <a:pt x="18265" y="21600"/>
                    </a:cubicBezTo>
                    <a:cubicBezTo>
                      <a:pt x="20171" y="21600"/>
                      <a:pt x="21600" y="16859"/>
                      <a:pt x="21600" y="11063"/>
                    </a:cubicBezTo>
                    <a:cubicBezTo>
                      <a:pt x="21600" y="4741"/>
                      <a:pt x="20171" y="0"/>
                      <a:pt x="182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 26"/>
              <p:cNvSpPr/>
              <p:nvPr/>
            </p:nvSpPr>
            <p:spPr>
              <a:xfrm>
                <a:off x="7489" y="146216"/>
                <a:ext cx="79892" cy="15871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425" y="0"/>
                    </a:lnTo>
                    <a:lnTo>
                      <a:pt x="21600" y="0"/>
                    </a:lnTo>
                    <a:lnTo>
                      <a:pt x="1383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 27"/>
              <p:cNvSpPr/>
              <p:nvPr/>
            </p:nvSpPr>
            <p:spPr>
              <a:xfrm>
                <a:off x="77394" y="186984"/>
                <a:ext cx="138462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16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838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2071" y="21458"/>
                      <a:pt x="12071" y="21458"/>
                      <a:pt x="12071" y="21458"/>
                    </a:cubicBezTo>
                    <a:cubicBezTo>
                      <a:pt x="13722" y="10428"/>
                      <a:pt x="13722" y="10428"/>
                      <a:pt x="13722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513" y="10735"/>
                    </a:cubicBezTo>
                    <a:cubicBezTo>
                      <a:pt x="6988" y="21458"/>
                      <a:pt x="6988" y="21458"/>
                      <a:pt x="6988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 28"/>
              <p:cNvSpPr/>
              <p:nvPr/>
            </p:nvSpPr>
            <p:spPr>
              <a:xfrm>
                <a:off x="224695" y="153714"/>
                <a:ext cx="87383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 29"/>
              <p:cNvSpPr/>
              <p:nvPr/>
            </p:nvSpPr>
            <p:spPr>
              <a:xfrm>
                <a:off x="305272" y="186205"/>
                <a:ext cx="134997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796" h="21600" extrusionOk="0">
                    <a:moveTo>
                      <a:pt x="7236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236" y="8400"/>
                    </a:lnTo>
                    <a:close/>
                    <a:moveTo>
                      <a:pt x="19526" y="12600"/>
                    </a:moveTo>
                    <a:cubicBezTo>
                      <a:pt x="20767" y="5250"/>
                      <a:pt x="17664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201" y="21600"/>
                      <a:pt x="16795" y="19950"/>
                      <a:pt x="18657" y="14850"/>
                    </a:cubicBezTo>
                    <a:cubicBezTo>
                      <a:pt x="12201" y="14850"/>
                      <a:pt x="12201" y="14850"/>
                      <a:pt x="12201" y="14850"/>
                    </a:cubicBezTo>
                    <a:cubicBezTo>
                      <a:pt x="11581" y="16050"/>
                      <a:pt x="10464" y="16650"/>
                      <a:pt x="9470" y="16650"/>
                    </a:cubicBezTo>
                    <a:cubicBezTo>
                      <a:pt x="7608" y="16650"/>
                      <a:pt x="6367" y="15000"/>
                      <a:pt x="6739" y="12600"/>
                    </a:cubicBezTo>
                    <a:lnTo>
                      <a:pt x="19526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 30"/>
              <p:cNvSpPr/>
              <p:nvPr/>
            </p:nvSpPr>
            <p:spPr>
              <a:xfrm>
                <a:off x="440653" y="186205"/>
                <a:ext cx="103610" cy="11872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81" y="613"/>
                    </a:moveTo>
                    <a:cubicBezTo>
                      <a:pt x="12716" y="613"/>
                      <a:pt x="12716" y="613"/>
                      <a:pt x="12716" y="613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2019" y="4902"/>
                      <a:pt x="12019" y="4902"/>
                      <a:pt x="12019" y="4902"/>
                    </a:cubicBezTo>
                    <a:cubicBezTo>
                      <a:pt x="13935" y="1532"/>
                      <a:pt x="16723" y="0"/>
                      <a:pt x="20381" y="0"/>
                    </a:cubicBezTo>
                    <a:cubicBezTo>
                      <a:pt x="20729" y="0"/>
                      <a:pt x="21077" y="153"/>
                      <a:pt x="21600" y="153"/>
                    </a:cubicBezTo>
                    <a:cubicBezTo>
                      <a:pt x="19858" y="8579"/>
                      <a:pt x="19858" y="8579"/>
                      <a:pt x="19858" y="8579"/>
                    </a:cubicBezTo>
                    <a:cubicBezTo>
                      <a:pt x="19335" y="8426"/>
                      <a:pt x="18639" y="8272"/>
                      <a:pt x="17942" y="8272"/>
                    </a:cubicBezTo>
                    <a:cubicBezTo>
                      <a:pt x="14110" y="8272"/>
                      <a:pt x="11845" y="9804"/>
                      <a:pt x="10974" y="14400"/>
                    </a:cubicBezTo>
                    <a:cubicBezTo>
                      <a:pt x="9406" y="21600"/>
                      <a:pt x="9406" y="21600"/>
                      <a:pt x="9406" y="21600"/>
                    </a:cubicBezTo>
                    <a:cubicBezTo>
                      <a:pt x="0" y="21600"/>
                      <a:pt x="0" y="21600"/>
                      <a:pt x="0" y="21600"/>
                    </a:cubicBezTo>
                    <a:lnTo>
                      <a:pt x="4181" y="61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 31"/>
              <p:cNvSpPr/>
              <p:nvPr/>
            </p:nvSpPr>
            <p:spPr>
              <a:xfrm>
                <a:off x="536773" y="186984"/>
                <a:ext cx="137973" cy="11794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42" h="21458" extrusionOk="0">
                    <a:moveTo>
                      <a:pt x="3049" y="471"/>
                    </a:moveTo>
                    <a:cubicBezTo>
                      <a:pt x="9402" y="471"/>
                      <a:pt x="9402" y="471"/>
                      <a:pt x="9402" y="471"/>
                    </a:cubicBezTo>
                    <a:cubicBezTo>
                      <a:pt x="8894" y="3841"/>
                      <a:pt x="8894" y="3841"/>
                      <a:pt x="8894" y="3841"/>
                    </a:cubicBezTo>
                    <a:cubicBezTo>
                      <a:pt x="10800" y="1237"/>
                      <a:pt x="12706" y="-142"/>
                      <a:pt x="15374" y="11"/>
                    </a:cubicBezTo>
                    <a:cubicBezTo>
                      <a:pt x="19948" y="11"/>
                      <a:pt x="21600" y="3228"/>
                      <a:pt x="20711" y="8896"/>
                    </a:cubicBezTo>
                    <a:cubicBezTo>
                      <a:pt x="18932" y="21458"/>
                      <a:pt x="18932" y="21458"/>
                      <a:pt x="18932" y="21458"/>
                    </a:cubicBezTo>
                    <a:cubicBezTo>
                      <a:pt x="11944" y="21458"/>
                      <a:pt x="11944" y="21458"/>
                      <a:pt x="11944" y="21458"/>
                    </a:cubicBezTo>
                    <a:cubicBezTo>
                      <a:pt x="13595" y="10428"/>
                      <a:pt x="13595" y="10428"/>
                      <a:pt x="13595" y="10428"/>
                    </a:cubicBezTo>
                    <a:cubicBezTo>
                      <a:pt x="13976" y="8284"/>
                      <a:pt x="13722" y="6445"/>
                      <a:pt x="11816" y="6445"/>
                    </a:cubicBezTo>
                    <a:cubicBezTo>
                      <a:pt x="9656" y="6445"/>
                      <a:pt x="8894" y="8130"/>
                      <a:pt x="8386" y="10735"/>
                    </a:cubicBezTo>
                    <a:cubicBezTo>
                      <a:pt x="6861" y="21458"/>
                      <a:pt x="6861" y="21458"/>
                      <a:pt x="6861" y="21458"/>
                    </a:cubicBezTo>
                    <a:cubicBezTo>
                      <a:pt x="0" y="21458"/>
                      <a:pt x="0" y="21458"/>
                      <a:pt x="0" y="21458"/>
                    </a:cubicBezTo>
                    <a:lnTo>
                      <a:pt x="3049" y="47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 32"/>
              <p:cNvSpPr/>
              <p:nvPr/>
            </p:nvSpPr>
            <p:spPr>
              <a:xfrm>
                <a:off x="679717" y="186205"/>
                <a:ext cx="134426" cy="1224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81" h="21600" extrusionOk="0">
                    <a:moveTo>
                      <a:pt x="7360" y="8400"/>
                    </a:moveTo>
                    <a:cubicBezTo>
                      <a:pt x="7608" y="6300"/>
                      <a:pt x="8974" y="4950"/>
                      <a:pt x="10960" y="4950"/>
                    </a:cubicBezTo>
                    <a:cubicBezTo>
                      <a:pt x="12574" y="4950"/>
                      <a:pt x="13691" y="6600"/>
                      <a:pt x="13443" y="8400"/>
                    </a:cubicBezTo>
                    <a:lnTo>
                      <a:pt x="7360" y="8400"/>
                    </a:lnTo>
                    <a:close/>
                    <a:moveTo>
                      <a:pt x="19650" y="12600"/>
                    </a:moveTo>
                    <a:cubicBezTo>
                      <a:pt x="20767" y="5250"/>
                      <a:pt x="17788" y="0"/>
                      <a:pt x="11457" y="0"/>
                    </a:cubicBezTo>
                    <a:cubicBezTo>
                      <a:pt x="5995" y="0"/>
                      <a:pt x="1153" y="4200"/>
                      <a:pt x="160" y="10950"/>
                    </a:cubicBezTo>
                    <a:cubicBezTo>
                      <a:pt x="-833" y="17850"/>
                      <a:pt x="2891" y="21600"/>
                      <a:pt x="8353" y="21600"/>
                    </a:cubicBezTo>
                    <a:cubicBezTo>
                      <a:pt x="12326" y="21600"/>
                      <a:pt x="16795" y="19950"/>
                      <a:pt x="18781" y="14850"/>
                    </a:cubicBezTo>
                    <a:cubicBezTo>
                      <a:pt x="12326" y="14850"/>
                      <a:pt x="12326" y="14850"/>
                      <a:pt x="12326" y="14850"/>
                    </a:cubicBezTo>
                    <a:cubicBezTo>
                      <a:pt x="11581" y="16050"/>
                      <a:pt x="10588" y="16650"/>
                      <a:pt x="9470" y="16650"/>
                    </a:cubicBezTo>
                    <a:cubicBezTo>
                      <a:pt x="7733" y="16650"/>
                      <a:pt x="6367" y="15000"/>
                      <a:pt x="6739" y="12600"/>
                    </a:cubicBezTo>
                    <a:lnTo>
                      <a:pt x="19650" y="12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 33"/>
              <p:cNvSpPr/>
              <p:nvPr/>
            </p:nvSpPr>
            <p:spPr>
              <a:xfrm>
                <a:off x="818890" y="153714"/>
                <a:ext cx="88631" cy="1525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257" extrusionOk="0">
                    <a:moveTo>
                      <a:pt x="16663" y="21128"/>
                    </a:moveTo>
                    <a:cubicBezTo>
                      <a:pt x="1851" y="21600"/>
                      <a:pt x="206" y="21010"/>
                      <a:pt x="1851" y="15462"/>
                    </a:cubicBezTo>
                    <a:cubicBezTo>
                      <a:pt x="3909" y="8734"/>
                      <a:pt x="3909" y="8734"/>
                      <a:pt x="3909" y="8734"/>
                    </a:cubicBezTo>
                    <a:cubicBezTo>
                      <a:pt x="0" y="8734"/>
                      <a:pt x="0" y="8734"/>
                      <a:pt x="0" y="8734"/>
                    </a:cubicBezTo>
                    <a:cubicBezTo>
                      <a:pt x="1029" y="4957"/>
                      <a:pt x="1029" y="4957"/>
                      <a:pt x="1029" y="4957"/>
                    </a:cubicBezTo>
                    <a:cubicBezTo>
                      <a:pt x="5349" y="4957"/>
                      <a:pt x="5349" y="4957"/>
                      <a:pt x="5349" y="4957"/>
                    </a:cubicBezTo>
                    <a:cubicBezTo>
                      <a:pt x="6789" y="0"/>
                      <a:pt x="6789" y="0"/>
                      <a:pt x="6789" y="0"/>
                    </a:cubicBezTo>
                    <a:cubicBezTo>
                      <a:pt x="17897" y="0"/>
                      <a:pt x="17897" y="0"/>
                      <a:pt x="17897" y="0"/>
                    </a:cubicBezTo>
                    <a:cubicBezTo>
                      <a:pt x="16251" y="4957"/>
                      <a:pt x="16251" y="4957"/>
                      <a:pt x="16251" y="4957"/>
                    </a:cubicBezTo>
                    <a:cubicBezTo>
                      <a:pt x="21600" y="4957"/>
                      <a:pt x="21600" y="4957"/>
                      <a:pt x="21600" y="4957"/>
                    </a:cubicBezTo>
                    <a:cubicBezTo>
                      <a:pt x="20571" y="8734"/>
                      <a:pt x="20571" y="8734"/>
                      <a:pt x="20571" y="8734"/>
                    </a:cubicBezTo>
                    <a:cubicBezTo>
                      <a:pt x="15223" y="8734"/>
                      <a:pt x="15223" y="8734"/>
                      <a:pt x="15223" y="8734"/>
                    </a:cubicBezTo>
                    <a:cubicBezTo>
                      <a:pt x="13371" y="14518"/>
                      <a:pt x="13371" y="14518"/>
                      <a:pt x="13371" y="14518"/>
                    </a:cubicBezTo>
                    <a:cubicBezTo>
                      <a:pt x="12960" y="16052"/>
                      <a:pt x="13166" y="16525"/>
                      <a:pt x="16251" y="16525"/>
                    </a:cubicBezTo>
                    <a:cubicBezTo>
                      <a:pt x="18103" y="16525"/>
                      <a:pt x="18103" y="16525"/>
                      <a:pt x="18103" y="16525"/>
                    </a:cubicBezTo>
                    <a:lnTo>
                      <a:pt x="16663" y="21128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 34"/>
              <p:cNvSpPr/>
              <p:nvPr/>
            </p:nvSpPr>
            <p:spPr>
              <a:xfrm>
                <a:off x="951212" y="0"/>
                <a:ext cx="596694" cy="3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17" y="0"/>
                    </a:moveTo>
                    <a:cubicBezTo>
                      <a:pt x="5172" y="0"/>
                      <a:pt x="183" y="9607"/>
                      <a:pt x="0" y="21600"/>
                    </a:cubicBezTo>
                    <a:cubicBezTo>
                      <a:pt x="1247" y="21600"/>
                      <a:pt x="1247" y="21600"/>
                      <a:pt x="1247" y="21600"/>
                    </a:cubicBezTo>
                    <a:cubicBezTo>
                      <a:pt x="1491" y="10382"/>
                      <a:pt x="6206" y="1372"/>
                      <a:pt x="12017" y="1372"/>
                    </a:cubicBezTo>
                    <a:cubicBezTo>
                      <a:pt x="16185" y="1372"/>
                      <a:pt x="19805" y="6086"/>
                      <a:pt x="21600" y="12948"/>
                    </a:cubicBezTo>
                    <a:cubicBezTo>
                      <a:pt x="19805" y="5310"/>
                      <a:pt x="15881" y="0"/>
                      <a:pt x="1131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 35"/>
              <p:cNvSpPr/>
              <p:nvPr/>
            </p:nvSpPr>
            <p:spPr>
              <a:xfrm>
                <a:off x="0" y="331172"/>
                <a:ext cx="1717675" cy="4199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09" y="12943"/>
                    </a:moveTo>
                    <a:cubicBezTo>
                      <a:pt x="19335" y="10129"/>
                      <a:pt x="20023" y="5411"/>
                      <a:pt x="20065" y="0"/>
                    </a:cubicBezTo>
                    <a:cubicBezTo>
                      <a:pt x="19632" y="0"/>
                      <a:pt x="19632" y="0"/>
                      <a:pt x="19632" y="0"/>
                    </a:cubicBezTo>
                    <a:cubicBezTo>
                      <a:pt x="19568" y="5627"/>
                      <a:pt x="18764" y="10519"/>
                      <a:pt x="17600" y="12943"/>
                    </a:cubicBezTo>
                    <a:cubicBezTo>
                      <a:pt x="17092" y="14025"/>
                      <a:pt x="16510" y="14631"/>
                      <a:pt x="15885" y="14631"/>
                    </a:cubicBezTo>
                    <a:cubicBezTo>
                      <a:pt x="15271" y="14631"/>
                      <a:pt x="14689" y="14025"/>
                      <a:pt x="14181" y="12943"/>
                    </a:cubicBezTo>
                    <a:cubicBezTo>
                      <a:pt x="13483" y="11471"/>
                      <a:pt x="12911" y="9133"/>
                      <a:pt x="12551" y="6277"/>
                    </a:cubicBezTo>
                    <a:cubicBezTo>
                      <a:pt x="12858" y="9004"/>
                      <a:pt x="13345" y="11298"/>
                      <a:pt x="13948" y="12943"/>
                    </a:cubicBezTo>
                    <a:cubicBezTo>
                      <a:pt x="0" y="12943"/>
                      <a:pt x="0" y="12943"/>
                      <a:pt x="0" y="12943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cubicBezTo>
                      <a:pt x="21600" y="12943"/>
                      <a:pt x="21600" y="12943"/>
                      <a:pt x="21600" y="12943"/>
                    </a:cubicBezTo>
                    <a:lnTo>
                      <a:pt x="18309" y="12943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 36"/>
              <p:cNvSpPr/>
              <p:nvPr/>
            </p:nvSpPr>
            <p:spPr>
              <a:xfrm>
                <a:off x="1570373" y="506131"/>
                <a:ext cx="88631" cy="424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6124" y="16518"/>
                    </a:moveTo>
                    <a:lnTo>
                      <a:pt x="19166" y="0"/>
                    </a:lnTo>
                    <a:lnTo>
                      <a:pt x="21600" y="0"/>
                    </a:lnTo>
                    <a:lnTo>
                      <a:pt x="21600" y="21600"/>
                    </a:lnTo>
                    <a:lnTo>
                      <a:pt x="19775" y="21600"/>
                    </a:lnTo>
                    <a:lnTo>
                      <a:pt x="19775" y="4447"/>
                    </a:lnTo>
                    <a:lnTo>
                      <a:pt x="16732" y="21600"/>
                    </a:lnTo>
                    <a:lnTo>
                      <a:pt x="15515" y="21600"/>
                    </a:lnTo>
                    <a:lnTo>
                      <a:pt x="12169" y="4447"/>
                    </a:lnTo>
                    <a:lnTo>
                      <a:pt x="12169" y="21600"/>
                    </a:lnTo>
                    <a:lnTo>
                      <a:pt x="10344" y="21600"/>
                    </a:lnTo>
                    <a:lnTo>
                      <a:pt x="10344" y="0"/>
                    </a:lnTo>
                    <a:lnTo>
                      <a:pt x="13082" y="0"/>
                    </a:lnTo>
                    <a:lnTo>
                      <a:pt x="16124" y="16518"/>
                    </a:lnTo>
                    <a:close/>
                    <a:moveTo>
                      <a:pt x="8518" y="3176"/>
                    </a:moveTo>
                    <a:lnTo>
                      <a:pt x="5172" y="3176"/>
                    </a:lnTo>
                    <a:lnTo>
                      <a:pt x="5172" y="21600"/>
                    </a:lnTo>
                    <a:lnTo>
                      <a:pt x="3346" y="21600"/>
                    </a:lnTo>
                    <a:lnTo>
                      <a:pt x="3346" y="3176"/>
                    </a:lnTo>
                    <a:lnTo>
                      <a:pt x="0" y="3176"/>
                    </a:lnTo>
                    <a:lnTo>
                      <a:pt x="0" y="0"/>
                    </a:lnTo>
                    <a:lnTo>
                      <a:pt x="8518" y="0"/>
                    </a:lnTo>
                    <a:lnTo>
                      <a:pt x="8518" y="3176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38" name="Shape 38"/>
            <p:cNvSpPr/>
            <p:nvPr/>
          </p:nvSpPr>
          <p:spPr>
            <a:xfrm>
              <a:off x="0" y="583979"/>
              <a:ext cx="1697728" cy="1651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defTabSz="685800">
                <a:lnSpc>
                  <a:spcPct val="90000"/>
                </a:lnSpc>
                <a:spcBef>
                  <a:spcPts val="900"/>
                </a:spcBef>
                <a:defRPr sz="600">
                  <a:solidFill>
                    <a:srgbClr val="FFFFFF"/>
                  </a:solidFill>
                </a:defRPr>
              </a:pPr>
              <a:r>
                <a:t>US San Francisco Bay Area Chapter</a:t>
              </a:r>
            </a:p>
          </p:txBody>
        </p:sp>
      </p:grp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9pPr>
    </p:titleStyle>
    <p:bodyStyle>
      <a:lvl1pPr marL="0" marR="0" indent="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1pPr>
      <a:lvl2pPr marL="145520" marR="0" indent="-14552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90000"/>
        <a:buFontTx/>
        <a:buChar char="▪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2pPr>
      <a:lvl3pPr marL="351895" marR="0" indent="-17727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–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3pPr>
      <a:lvl4pPr marL="671512" marR="0" indent="-28575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90000"/>
        <a:buFontTx/>
        <a:buChar char="▪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4pPr>
      <a:lvl5pPr marL="735277" marR="0" indent="-173302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–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5pPr>
      <a:lvl6pPr marL="1192477" marR="0" indent="-173302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6pPr>
      <a:lvl7pPr marL="1649677" marR="0" indent="-173302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7pPr>
      <a:lvl8pPr marL="2106877" marR="0" indent="-173302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8pPr>
      <a:lvl9pPr marL="2564077" marR="0" indent="-173302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500" b="0" i="0" u="none" strike="noStrike" cap="none" spc="0" baseline="0">
          <a:ln>
            <a:noFill/>
          </a:ln>
          <a:solidFill>
            <a:srgbClr val="FFFFFF"/>
          </a:solidFill>
          <a:uFillTx/>
          <a:latin typeface="Bradley Hand ITC TT-Bold"/>
          <a:ea typeface="Bradley Hand ITC TT-Bold"/>
          <a:cs typeface="Bradley Hand ITC TT-Bold"/>
          <a:sym typeface="Bradley Hand ITC TT-Bold"/>
        </a:defRPr>
      </a:lvl9pPr>
    </p:bodyStyle>
    <p:otherStyle>
      <a:lvl1pPr marL="0" marR="0" indent="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685800" rtl="0" latinLnBrk="0">
        <a:lnSpc>
          <a:spcPct val="90000"/>
        </a:lnSpc>
        <a:spcBef>
          <a:spcPts val="90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NELSON@CLOUDFLAR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MNELSON@CLOUDFLARE.COM?subject=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>
            <a:spLocks noGrp="1"/>
          </p:cNvSpPr>
          <p:nvPr>
            <p:ph type="sldNum" sz="quarter" idx="2"/>
          </p:nvPr>
        </p:nvSpPr>
        <p:spPr>
          <a:xfrm>
            <a:off x="7937" y="4975225"/>
            <a:ext cx="146520" cy="1651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301625" y="40957"/>
            <a:ext cx="6515100" cy="1230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/>
          <a:p>
            <a:pPr>
              <a:lnSpc>
                <a:spcPct val="90000"/>
              </a:lnSpc>
              <a:defRPr sz="4100">
                <a:solidFill>
                  <a:srgbClr val="FFFFFF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pPr>
            <a:r>
              <a:t> Misperceptions about </a:t>
            </a:r>
          </a:p>
          <a:p>
            <a:pPr>
              <a:lnSpc>
                <a:spcPct val="90000"/>
              </a:lnSpc>
              <a:defRPr sz="4100">
                <a:solidFill>
                  <a:srgbClr val="FFFFFF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pPr>
            <a:r>
              <a:t> the Internet of Things</a:t>
            </a:r>
          </a:p>
        </p:txBody>
      </p:sp>
      <p:sp>
        <p:nvSpPr>
          <p:cNvPr id="377" name="Shape 377"/>
          <p:cNvSpPr>
            <a:spLocks noGrp="1"/>
          </p:cNvSpPr>
          <p:nvPr>
            <p:ph type="body" idx="4294967295"/>
          </p:nvPr>
        </p:nvSpPr>
        <p:spPr>
          <a:xfrm>
            <a:off x="457200" y="1586230"/>
            <a:ext cx="8229600" cy="3943351"/>
          </a:xfrm>
          <a:prstGeom prst="rect">
            <a:avLst/>
          </a:prstGeom>
        </p:spPr>
        <p:txBody>
          <a:bodyPr/>
          <a:lstStyle/>
          <a:p>
            <a:pPr>
              <a:defRPr sz="1700"/>
            </a:pPr>
            <a:r>
              <a:rPr dirty="0"/>
              <a:t>Michael R. Nelson</a:t>
            </a:r>
          </a:p>
          <a:p>
            <a:pPr>
              <a:defRPr sz="1700"/>
            </a:pPr>
            <a:r>
              <a:rPr dirty="0"/>
              <a:t>Public Policy, </a:t>
            </a:r>
            <a:r>
              <a:rPr dirty="0" err="1"/>
              <a:t>CloudFlare</a:t>
            </a:r>
            <a:endParaRPr dirty="0"/>
          </a:p>
          <a:p>
            <a:r>
              <a:rPr u="sng" dirty="0" smtClean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rPr>
              <a:t>MNELSON@CLOUDFLARE.COM</a:t>
            </a:r>
            <a:endParaRPr u="sng" dirty="0" smtClean="0">
              <a:solidFill>
                <a:schemeClr val="bg1"/>
              </a:solidFill>
              <a:uFill>
                <a:solidFill>
                  <a:schemeClr val="accent2"/>
                </a:solidFill>
              </a:uFill>
              <a:hlinkClick r:id="rId3"/>
            </a:endParaRPr>
          </a:p>
          <a:p>
            <a:r>
              <a:rPr dirty="0" smtClean="0"/>
              <a:t>Twitter</a:t>
            </a:r>
            <a:r>
              <a:rPr dirty="0"/>
              <a:t>:  @</a:t>
            </a:r>
            <a:r>
              <a:rPr dirty="0" err="1"/>
              <a:t>MikeNelson</a:t>
            </a:r>
            <a:endParaRPr dirty="0"/>
          </a:p>
          <a:p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/>
          </p:cNvSpPr>
          <p:nvPr>
            <p:ph type="sldNum" sz="quarter" idx="2"/>
          </p:nvPr>
        </p:nvSpPr>
        <p:spPr>
          <a:xfrm>
            <a:off x="7937" y="4975225"/>
            <a:ext cx="188899" cy="1651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447" name="Shape 447"/>
          <p:cNvSpPr>
            <a:spLocks noGrp="1"/>
          </p:cNvSpPr>
          <p:nvPr>
            <p:ph type="body" sz="half" idx="4294967295"/>
          </p:nvPr>
        </p:nvSpPr>
        <p:spPr>
          <a:xfrm>
            <a:off x="111918" y="1527175"/>
            <a:ext cx="8682039" cy="1688098"/>
          </a:xfrm>
          <a:prstGeom prst="rect">
            <a:avLst/>
          </a:prstGeom>
        </p:spPr>
        <p:txBody>
          <a:bodyPr lIns="91439" tIns="91439" rIns="91439" bIns="91439">
            <a:normAutofit/>
          </a:bodyPr>
          <a:lstStyle/>
          <a:p>
            <a:pPr marL="0" lvl="2" indent="328259">
              <a:buSzTx/>
              <a:buNone/>
              <a:defRPr sz="1300"/>
            </a:pPr>
            <a:r>
              <a:t>MICHAEL R. NELSON</a:t>
            </a:r>
          </a:p>
          <a:p>
            <a:pPr marL="0" lvl="2" indent="328259">
              <a:buSzTx/>
              <a:buNone/>
              <a:defRPr sz="1300"/>
            </a:pPr>
            <a:r>
              <a:t>PUBLIC POLICY, CLOUDFLARE</a:t>
            </a:r>
          </a:p>
          <a:p>
            <a:pPr marL="0" lvl="2" indent="328259">
              <a:buSzTx/>
              <a:buNone/>
              <a:defRPr sz="1300"/>
            </a:pPr>
            <a:r>
              <a:t>TWITTER:  @MIKENELSON</a:t>
            </a:r>
          </a:p>
          <a:p>
            <a:pPr marL="0" lvl="2" indent="328259">
              <a:buSzTx/>
              <a:buNone/>
              <a:defRPr sz="1300"/>
            </a:pPr>
            <a:r>
              <a:rPr u="sng">
                <a:solidFill>
                  <a:schemeClr val="accent2"/>
                </a:solidFill>
                <a:uFill>
                  <a:solidFill>
                    <a:schemeClr val="accent2"/>
                  </a:solidFill>
                </a:uFill>
                <a:hlinkClick r:id="rId2"/>
              </a:rPr>
              <a:t>MNELSON@CLOUDFLARE.COM</a:t>
            </a:r>
          </a:p>
        </p:txBody>
      </p:sp>
      <p:sp>
        <p:nvSpPr>
          <p:cNvPr id="448" name="Shape 448"/>
          <p:cNvSpPr/>
          <p:nvPr/>
        </p:nvSpPr>
        <p:spPr>
          <a:xfrm>
            <a:off x="490537" y="727075"/>
            <a:ext cx="7924801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lnSpc>
                <a:spcPct val="90000"/>
              </a:lnSpc>
              <a:spcBef>
                <a:spcPts val="1800"/>
              </a:spcBef>
              <a:defRPr sz="4100">
                <a:solidFill>
                  <a:schemeClr val="accent2"/>
                </a:solidFill>
                <a:latin typeface="Bradley Hand ITC TT-Bold"/>
                <a:ea typeface="Bradley Hand ITC TT-Bold"/>
                <a:cs typeface="Bradley Hand ITC TT-Bold"/>
                <a:sym typeface="Bradley Hand ITC TT-Bold"/>
              </a:defRPr>
            </a:lvl1pPr>
          </a:lstStyle>
          <a:p>
            <a:r>
              <a:t>Thank You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/>
          </p:cNvSpPr>
          <p:nvPr>
            <p:ph type="sldNum" sz="quarter" idx="2"/>
          </p:nvPr>
        </p:nvSpPr>
        <p:spPr>
          <a:xfrm>
            <a:off x="7937" y="4975225"/>
            <a:ext cx="146520" cy="1651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382" name="Shape 382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My Background</a:t>
            </a:r>
          </a:p>
        </p:txBody>
      </p:sp>
      <p:sp>
        <p:nvSpPr>
          <p:cNvPr id="383" name="Shape 383"/>
          <p:cNvSpPr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Senator Gore’s Tech Advisor</a:t>
            </a:r>
          </a:p>
          <a:p>
            <a:r>
              <a:t>White House Aide (telecom, encryption, research)</a:t>
            </a:r>
          </a:p>
          <a:p>
            <a:r>
              <a:t>Federal Communications Commission</a:t>
            </a:r>
          </a:p>
          <a:p>
            <a:r>
              <a:t>IBM</a:t>
            </a:r>
          </a:p>
          <a:p>
            <a:r>
              <a:t>Professor of Internet Studies, Georgetown University</a:t>
            </a:r>
          </a:p>
          <a:p>
            <a:r>
              <a:t>Public Policy, CloudFlare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>
            <a:spLocks noGrp="1"/>
          </p:cNvSpPr>
          <p:nvPr>
            <p:ph type="sldNum" sz="quarter" idx="2"/>
          </p:nvPr>
        </p:nvSpPr>
        <p:spPr>
          <a:xfrm>
            <a:off x="7937" y="4975225"/>
            <a:ext cx="146520" cy="16514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386" name="Shape 386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What’s Needed to Win in Washington</a:t>
            </a:r>
          </a:p>
        </p:txBody>
      </p:sp>
      <p:sp>
        <p:nvSpPr>
          <p:cNvPr id="387" name="Shape 387"/>
          <p:cNvSpPr>
            <a:spLocks noGrp="1"/>
          </p:cNvSpPr>
          <p:nvPr>
            <p:ph type="body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Buzzword</a:t>
            </a:r>
          </a:p>
          <a:p>
            <a:r>
              <a:t>Bumper Sticker</a:t>
            </a:r>
          </a:p>
          <a:p>
            <a:r>
              <a:t>2-3 factoids</a:t>
            </a:r>
          </a:p>
          <a:p>
            <a:r>
              <a:t>Diagram</a:t>
            </a:r>
          </a:p>
          <a:p>
            <a:r>
              <a:t>Personal story</a:t>
            </a:r>
          </a:p>
          <a:p>
            <a:r>
              <a:t>HIstorical analogy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>
            <a:spLocks noGrp="1"/>
          </p:cNvSpPr>
          <p:nvPr>
            <p:ph type="body" idx="4294967295"/>
          </p:nvPr>
        </p:nvSpPr>
        <p:spPr>
          <a:xfrm>
            <a:off x="457200" y="1733550"/>
            <a:ext cx="8229600" cy="3943350"/>
          </a:xfrm>
          <a:prstGeom prst="rect">
            <a:avLst/>
          </a:prstGeom>
        </p:spPr>
        <p:txBody>
          <a:bodyPr/>
          <a:lstStyle/>
          <a:p>
            <a:r>
              <a:t>IT’S AUDIENCE PARTICIPATION TIME!!</a:t>
            </a:r>
          </a:p>
          <a:p>
            <a:r>
              <a:t>1) MYTHS ABOUT THE INTERNET OF THINGS</a:t>
            </a:r>
          </a:p>
          <a:p>
            <a:r>
              <a:t>2) CATALOGUE OF KEY POLICY ISSUES</a:t>
            </a:r>
          </a:p>
          <a:p>
            <a:r>
              <a:t>3) WHAT YOU CAN DO</a:t>
            </a:r>
          </a:p>
        </p:txBody>
      </p:sp>
      <p:sp>
        <p:nvSpPr>
          <p:cNvPr id="390" name="Shape 390"/>
          <p:cNvSpPr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OUTLINE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>
            <a:spLocks noGrp="1"/>
          </p:cNvSpPr>
          <p:nvPr>
            <p:ph type="body" idx="4294967295"/>
          </p:nvPr>
        </p:nvSpPr>
        <p:spPr>
          <a:xfrm>
            <a:off x="457200" y="835223"/>
            <a:ext cx="8229600" cy="4308277"/>
          </a:xfrm>
          <a:prstGeom prst="rect">
            <a:avLst/>
          </a:prstGeom>
        </p:spPr>
        <p:txBody>
          <a:bodyPr/>
          <a:lstStyle/>
          <a:p>
            <a:r>
              <a:rPr dirty="0"/>
              <a:t>1) THE INTERNET OF THINGS IS NOT HERE </a:t>
            </a:r>
            <a:r>
              <a:rPr dirty="0" smtClean="0"/>
              <a:t>YET</a:t>
            </a:r>
            <a:r>
              <a:rPr lang="en-US" dirty="0" smtClean="0"/>
              <a:t>             6  votes</a:t>
            </a:r>
            <a:endParaRPr dirty="0"/>
          </a:p>
          <a:p>
            <a:r>
              <a:rPr dirty="0"/>
              <a:t>2) THE IOT IS ALL ABOUT THE </a:t>
            </a:r>
            <a:r>
              <a:rPr dirty="0" smtClean="0"/>
              <a:t>INTERNET</a:t>
            </a:r>
            <a:r>
              <a:rPr lang="en-US" dirty="0" smtClean="0"/>
              <a:t>                         5</a:t>
            </a:r>
            <a:endParaRPr dirty="0"/>
          </a:p>
          <a:p>
            <a:r>
              <a:rPr dirty="0"/>
              <a:t>3) THE IOT IS ALL ABOUT THE </a:t>
            </a:r>
            <a:r>
              <a:rPr dirty="0" smtClean="0"/>
              <a:t>THINGS</a:t>
            </a:r>
            <a:r>
              <a:rPr lang="en-US" dirty="0" smtClean="0"/>
              <a:t>                              7</a:t>
            </a:r>
            <a:endParaRPr dirty="0"/>
          </a:p>
          <a:p>
            <a:r>
              <a:rPr dirty="0"/>
              <a:t>4) PRIVACY IS THE MOST IMPORTANT POLICY </a:t>
            </a:r>
            <a:r>
              <a:rPr dirty="0" smtClean="0"/>
              <a:t>ISSUE</a:t>
            </a:r>
            <a:r>
              <a:rPr lang="en-US" dirty="0" smtClean="0"/>
              <a:t>     35  </a:t>
            </a:r>
            <a:endParaRPr dirty="0"/>
          </a:p>
          <a:p>
            <a:r>
              <a:rPr dirty="0"/>
              <a:t>5) OLD PRIVACY PARADIGMS CAN BE EASILY </a:t>
            </a:r>
            <a:r>
              <a:rPr dirty="0" smtClean="0"/>
              <a:t>APPLIED</a:t>
            </a:r>
            <a:r>
              <a:rPr lang="en-US" dirty="0" smtClean="0"/>
              <a:t>    27</a:t>
            </a:r>
            <a:endParaRPr dirty="0"/>
          </a:p>
          <a:p>
            <a:r>
              <a:rPr dirty="0"/>
              <a:t>6) WE JUST NEED SOME MORE </a:t>
            </a:r>
            <a:r>
              <a:rPr dirty="0" smtClean="0"/>
              <a:t>STANDARDS</a:t>
            </a:r>
            <a:r>
              <a:rPr lang="en-US" dirty="0" smtClean="0"/>
              <a:t>      14</a:t>
            </a:r>
            <a:endParaRPr dirty="0"/>
          </a:p>
          <a:p>
            <a:r>
              <a:rPr dirty="0"/>
              <a:t>7) THE INTERNET IS A MATURE TECHNOLOGY    OR     WE NEED A NEW </a:t>
            </a:r>
            <a:r>
              <a:rPr dirty="0" smtClean="0"/>
              <a:t>INTERNET</a:t>
            </a:r>
            <a:r>
              <a:rPr lang="en-US" dirty="0" smtClean="0"/>
              <a:t>   15</a:t>
            </a:r>
            <a:endParaRPr dirty="0"/>
          </a:p>
          <a:p>
            <a:endParaRPr dirty="0"/>
          </a:p>
        </p:txBody>
      </p:sp>
      <p:sp>
        <p:nvSpPr>
          <p:cNvPr id="411" name="Shape 411"/>
          <p:cNvSpPr>
            <a:spLocks noGrp="1"/>
          </p:cNvSpPr>
          <p:nvPr>
            <p:ph type="title" idx="4294967295"/>
          </p:nvPr>
        </p:nvSpPr>
        <p:spPr>
          <a:xfrm>
            <a:off x="457200" y="205978"/>
            <a:ext cx="8229600" cy="751074"/>
          </a:xfrm>
          <a:prstGeom prst="rect">
            <a:avLst/>
          </a:prstGeom>
        </p:spPr>
        <p:txBody>
          <a:bodyPr/>
          <a:lstStyle/>
          <a:p>
            <a:r>
              <a:t>MYTHS OF THE INTERNET OF THINGS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>
            <a:spLocks noGrp="1"/>
          </p:cNvSpPr>
          <p:nvPr>
            <p:ph type="body" idx="4294967295"/>
          </p:nvPr>
        </p:nvSpPr>
        <p:spPr>
          <a:xfrm>
            <a:off x="457200" y="835223"/>
            <a:ext cx="8229600" cy="4308277"/>
          </a:xfrm>
          <a:prstGeom prst="rect">
            <a:avLst/>
          </a:prstGeom>
        </p:spPr>
        <p:txBody>
          <a:bodyPr/>
          <a:lstStyle/>
          <a:p>
            <a:pPr marL="0" lvl="1" indent="0">
              <a:buSzTx/>
              <a:buNone/>
            </a:pPr>
            <a:r>
              <a:rPr dirty="0"/>
              <a:t>1) SECURITY       </a:t>
            </a:r>
            <a:r>
              <a:rPr lang="en-US" smtClean="0"/>
              <a:t>17</a:t>
            </a:r>
            <a:r>
              <a:rPr smtClean="0"/>
              <a:t>   </a:t>
            </a:r>
            <a:r>
              <a:rPr lang="en-US" smtClean="0"/>
              <a:t>votes</a:t>
            </a:r>
            <a:r>
              <a:rPr smtClean="0"/>
              <a:t>                                     </a:t>
            </a:r>
            <a:r>
              <a:rPr dirty="0" smtClean="0"/>
              <a:t>7</a:t>
            </a:r>
            <a:r>
              <a:rPr dirty="0"/>
              <a:t>) </a:t>
            </a:r>
            <a:r>
              <a:rPr dirty="0" smtClean="0"/>
              <a:t>LIABILITY</a:t>
            </a:r>
            <a:r>
              <a:rPr lang="en-US" dirty="0" smtClean="0"/>
              <a:t>    1</a:t>
            </a:r>
            <a:endParaRPr dirty="0"/>
          </a:p>
          <a:p>
            <a:r>
              <a:rPr dirty="0"/>
              <a:t>2) PRIVACY           </a:t>
            </a:r>
            <a:r>
              <a:rPr lang="en-US" dirty="0" smtClean="0"/>
              <a:t>10</a:t>
            </a:r>
            <a:r>
              <a:rPr dirty="0" smtClean="0"/>
              <a:t>     </a:t>
            </a:r>
            <a:r>
              <a:rPr lang="en-US" dirty="0" smtClean="0"/>
              <a:t> </a:t>
            </a:r>
            <a:r>
              <a:rPr dirty="0" smtClean="0"/>
              <a:t>                                         8</a:t>
            </a:r>
            <a:r>
              <a:rPr dirty="0"/>
              <a:t>) DATA </a:t>
            </a:r>
            <a:r>
              <a:rPr dirty="0" smtClean="0"/>
              <a:t>LOCALIZATION</a:t>
            </a:r>
            <a:r>
              <a:rPr lang="en-US" dirty="0" smtClean="0"/>
              <a:t>  4</a:t>
            </a:r>
            <a:endParaRPr dirty="0"/>
          </a:p>
          <a:p>
            <a:r>
              <a:rPr dirty="0"/>
              <a:t>3) RELIABILITY        </a:t>
            </a:r>
            <a:r>
              <a:rPr lang="en-US" dirty="0" smtClean="0"/>
              <a:t>6</a:t>
            </a:r>
            <a:r>
              <a:rPr dirty="0" smtClean="0"/>
              <a:t>  </a:t>
            </a:r>
            <a:r>
              <a:rPr lang="en-US" dirty="0" smtClean="0"/>
              <a:t>  </a:t>
            </a:r>
            <a:r>
              <a:rPr dirty="0" smtClean="0"/>
              <a:t>                                           </a:t>
            </a:r>
            <a:r>
              <a:rPr dirty="0"/>
              <a:t>9) SURVEILLANCE (E.G. BACKDOORS</a:t>
            </a:r>
            <a:r>
              <a:rPr dirty="0" smtClean="0"/>
              <a:t>)</a:t>
            </a:r>
            <a:r>
              <a:rPr lang="en-US" dirty="0" smtClean="0"/>
              <a:t> 4</a:t>
            </a:r>
            <a:endParaRPr dirty="0"/>
          </a:p>
          <a:p>
            <a:r>
              <a:rPr dirty="0"/>
              <a:t>4) COMPETITION AND INTER-OP      </a:t>
            </a:r>
            <a:r>
              <a:rPr lang="en-US" dirty="0" smtClean="0"/>
              <a:t>7 </a:t>
            </a:r>
            <a:r>
              <a:rPr dirty="0" smtClean="0"/>
              <a:t>               </a:t>
            </a:r>
            <a:r>
              <a:rPr dirty="0"/>
              <a:t>10) </a:t>
            </a:r>
            <a:r>
              <a:rPr dirty="0" smtClean="0"/>
              <a:t>SPECTRUM</a:t>
            </a:r>
            <a:r>
              <a:rPr lang="en-US" dirty="0" smtClean="0"/>
              <a:t>  0</a:t>
            </a:r>
            <a:endParaRPr dirty="0"/>
          </a:p>
          <a:p>
            <a:r>
              <a:rPr dirty="0"/>
              <a:t>5) LIFECYCLE            </a:t>
            </a:r>
            <a:r>
              <a:rPr lang="en-US" dirty="0" smtClean="0"/>
              <a:t>2 </a:t>
            </a:r>
            <a:r>
              <a:rPr dirty="0" smtClean="0"/>
              <a:t>                                          11</a:t>
            </a:r>
            <a:r>
              <a:rPr dirty="0"/>
              <a:t>) SOFTWARE </a:t>
            </a:r>
            <a:r>
              <a:rPr dirty="0" smtClean="0"/>
              <a:t>LICENSING</a:t>
            </a:r>
            <a:r>
              <a:rPr lang="en-US" dirty="0" smtClean="0"/>
              <a:t>  1</a:t>
            </a:r>
            <a:endParaRPr dirty="0"/>
          </a:p>
          <a:p>
            <a:r>
              <a:rPr dirty="0"/>
              <a:t>6) TRANSPARENCY     </a:t>
            </a:r>
            <a:r>
              <a:rPr lang="en-US" dirty="0" smtClean="0"/>
              <a:t>9 </a:t>
            </a:r>
            <a:r>
              <a:rPr dirty="0" smtClean="0"/>
              <a:t>                                       </a:t>
            </a:r>
            <a:r>
              <a:rPr dirty="0"/>
              <a:t>12) OTHER (E.G. SECTOR SPECIFIC</a:t>
            </a:r>
            <a:r>
              <a:rPr dirty="0" smtClean="0"/>
              <a:t>)</a:t>
            </a:r>
            <a:r>
              <a:rPr lang="en-US" dirty="0" smtClean="0"/>
              <a:t>  3</a:t>
            </a:r>
            <a:endParaRPr dirty="0"/>
          </a:p>
        </p:txBody>
      </p:sp>
      <p:sp>
        <p:nvSpPr>
          <p:cNvPr id="414" name="Shape 414"/>
          <p:cNvSpPr>
            <a:spLocks noGrp="1"/>
          </p:cNvSpPr>
          <p:nvPr>
            <p:ph type="title" idx="4294967295"/>
          </p:nvPr>
        </p:nvSpPr>
        <p:spPr>
          <a:xfrm>
            <a:off x="457200" y="205978"/>
            <a:ext cx="8229600" cy="751074"/>
          </a:xfrm>
          <a:prstGeom prst="rect">
            <a:avLst/>
          </a:prstGeom>
        </p:spPr>
        <p:txBody>
          <a:bodyPr/>
          <a:lstStyle/>
          <a:p>
            <a:r>
              <a:rPr dirty="0"/>
              <a:t>POLICIES FOR THE </a:t>
            </a:r>
            <a:r>
              <a:rPr dirty="0" smtClean="0"/>
              <a:t>INTER</a:t>
            </a:r>
            <a:r>
              <a:rPr lang="en-US" dirty="0"/>
              <a:t>N</a:t>
            </a:r>
            <a:r>
              <a:rPr dirty="0" smtClean="0"/>
              <a:t>ET </a:t>
            </a:r>
            <a:r>
              <a:rPr dirty="0"/>
              <a:t>OF THINGS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/>
          </p:cNvSpPr>
          <p:nvPr>
            <p:ph type="body" idx="4294967295"/>
          </p:nvPr>
        </p:nvSpPr>
        <p:spPr>
          <a:xfrm>
            <a:off x="457200" y="835223"/>
            <a:ext cx="8229600" cy="4308277"/>
          </a:xfrm>
          <a:prstGeom prst="rect">
            <a:avLst/>
          </a:prstGeom>
        </p:spPr>
        <p:txBody>
          <a:bodyPr/>
          <a:lstStyle/>
          <a:p>
            <a:pPr marL="0" lvl="1" indent="0">
              <a:buSzTx/>
              <a:buNone/>
            </a:pPr>
            <a:endParaRPr/>
          </a:p>
          <a:p>
            <a:r>
              <a:t>CONGRESS, PARLIAMENTS, BRUSSELS</a:t>
            </a:r>
          </a:p>
          <a:p>
            <a:r>
              <a:t>REGULATORS</a:t>
            </a:r>
          </a:p>
          <a:p>
            <a:r>
              <a:t>COURTS</a:t>
            </a:r>
          </a:p>
          <a:p>
            <a:r>
              <a:t>BOARDROOMS</a:t>
            </a:r>
          </a:p>
          <a:p>
            <a:r>
              <a:t>DEVELOPERS</a:t>
            </a:r>
          </a:p>
          <a:p>
            <a:r>
              <a:t>USERS</a:t>
            </a:r>
          </a:p>
        </p:txBody>
      </p:sp>
      <p:sp>
        <p:nvSpPr>
          <p:cNvPr id="417" name="Shape 417"/>
          <p:cNvSpPr>
            <a:spLocks noGrp="1"/>
          </p:cNvSpPr>
          <p:nvPr>
            <p:ph type="title" idx="4294967295"/>
          </p:nvPr>
        </p:nvSpPr>
        <p:spPr>
          <a:xfrm>
            <a:off x="457200" y="205978"/>
            <a:ext cx="8229600" cy="751074"/>
          </a:xfrm>
          <a:prstGeom prst="rect">
            <a:avLst/>
          </a:prstGeom>
        </p:spPr>
        <p:txBody>
          <a:bodyPr/>
          <a:lstStyle/>
          <a:p>
            <a:r>
              <a:t>WHERE ARE THE IMPORTANT DECISIONS MADE?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>
            <a:spLocks noGrp="1"/>
          </p:cNvSpPr>
          <p:nvPr>
            <p:ph type="body" idx="4294967295"/>
          </p:nvPr>
        </p:nvSpPr>
        <p:spPr>
          <a:xfrm>
            <a:off x="457200" y="835223"/>
            <a:ext cx="8229600" cy="4308277"/>
          </a:xfrm>
          <a:prstGeom prst="rect">
            <a:avLst/>
          </a:prstGeom>
        </p:spPr>
        <p:txBody>
          <a:bodyPr/>
          <a:lstStyle/>
          <a:p>
            <a:pPr marL="0" lvl="1" indent="0">
              <a:buSzTx/>
              <a:buNone/>
            </a:pPr>
            <a:endParaRPr/>
          </a:p>
        </p:txBody>
      </p:sp>
      <p:sp>
        <p:nvSpPr>
          <p:cNvPr id="440" name="Shape 440"/>
          <p:cNvSpPr>
            <a:spLocks noGrp="1"/>
          </p:cNvSpPr>
          <p:nvPr>
            <p:ph type="title" idx="4294967295"/>
          </p:nvPr>
        </p:nvSpPr>
        <p:spPr>
          <a:xfrm>
            <a:off x="457200" y="205978"/>
            <a:ext cx="8229600" cy="751074"/>
          </a:xfrm>
          <a:prstGeom prst="rect">
            <a:avLst/>
          </a:prstGeom>
        </p:spPr>
        <p:txBody>
          <a:bodyPr/>
          <a:lstStyle/>
          <a:p>
            <a:r>
              <a:t>CULTURES OF INNOVATION</a:t>
            </a:r>
          </a:p>
        </p:txBody>
      </p:sp>
      <p:graphicFrame>
        <p:nvGraphicFramePr>
          <p:cNvPr id="441" name="Table 441"/>
          <p:cNvGraphicFramePr/>
          <p:nvPr>
            <p:extLst>
              <p:ext uri="{D42A27DB-BD31-4B8C-83A1-F6EECF244321}">
                <p14:modId xmlns:p14="http://schemas.microsoft.com/office/powerpoint/2010/main" val="3007328254"/>
              </p:ext>
            </p:extLst>
          </p:nvPr>
        </p:nvGraphicFramePr>
        <p:xfrm>
          <a:off x="889000" y="666750"/>
          <a:ext cx="7353299" cy="309296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838325"/>
                <a:gridCol w="1828323"/>
                <a:gridCol w="1848326"/>
                <a:gridCol w="1838325"/>
              </a:tblGrid>
              <a:tr h="61859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300" b="1" dirty="0">
                          <a:solidFill>
                            <a:srgbClr val="FFFFFF"/>
                          </a:solidFill>
                        </a:rPr>
                        <a:t>
         LOCATION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300" b="1">
                          <a:solidFill>
                            <a:srgbClr val="FFFFFF"/>
                          </a:solidFill>
                        </a:rPr>
                        <a:t> 
       WEST COAST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300" b="1">
                          <a:solidFill>
                            <a:srgbClr val="FFFFFF"/>
                          </a:solidFill>
                        </a:rPr>
                        <a:t>     
     EAST COAST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300" b="1">
                          <a:solidFill>
                            <a:srgbClr val="FFFFFF"/>
                          </a:solidFill>
                        </a:rPr>
                        <a:t>
        BRUSSELS</a:t>
                      </a:r>
                    </a:p>
                  </a:txBody>
                  <a:tcPr marL="0" marR="0" marT="0" marB="0" horzOverflow="overflow"/>
                </a:tc>
              </a:tr>
              <a:tr h="61859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GUIDING PRINCIPLE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   
      PROTOTYPE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    PROFIT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PRECAUTIONARY</a:t>
                      </a:r>
                    </a:p>
                  </a:txBody>
                  <a:tcPr marL="0" marR="0" marT="0" marB="0" horzOverflow="overflow"/>
                </a:tc>
              </a:tr>
              <a:tr h="61859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 GOAL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INNOVATION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INCUMBATION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PROTECTION</a:t>
                      </a:r>
                    </a:p>
                  </a:txBody>
                  <a:tcPr marL="0" marR="0" marT="0" marB="0" horzOverflow="overflow"/>
                </a:tc>
              </a:tr>
              <a:tr h="61859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KEY VERB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  CREATE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  LITIGATE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INVESTIGATE</a:t>
                      </a:r>
                    </a:p>
                  </a:txBody>
                  <a:tcPr marL="0" marR="0" marT="0" marB="0" horzOverflow="overflow"/>
                </a:tc>
              </a:tr>
              <a:tr h="618593"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
          HEROES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       STEVE JOBS
               AND
 MARK ZUCKERBERG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/>
                        <a:t>      VINKELVOSS
             TWINS</a:t>
                      </a: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300" dirty="0"/>
                        <a:t>          </a:t>
                      </a:r>
                      <a:r>
                        <a:rPr sz="1300" dirty="0" smtClean="0"/>
                        <a:t>  </a:t>
                      </a:r>
                      <a:r>
                        <a:rPr sz="1300" dirty="0"/>
                        <a:t>KANT
          </a:t>
                      </a:r>
                      <a:r>
                        <a:rPr sz="1300" dirty="0" smtClean="0"/>
                        <a:t>    </a:t>
                      </a:r>
                      <a:r>
                        <a:rPr sz="1300" dirty="0"/>
                        <a:t>OR
         </a:t>
                      </a:r>
                      <a:r>
                        <a:rPr sz="1300" dirty="0" smtClean="0"/>
                        <a:t>DESCARTES</a:t>
                      </a:r>
                      <a:endParaRPr sz="1300" dirty="0"/>
                    </a:p>
                  </a:txBody>
                  <a:tcPr marL="0" marR="0" marT="0" marB="0" horzOverflow="overflow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>
            <a:spLocks noGrp="1"/>
          </p:cNvSpPr>
          <p:nvPr>
            <p:ph type="body" idx="4294967295"/>
          </p:nvPr>
        </p:nvSpPr>
        <p:spPr>
          <a:xfrm>
            <a:off x="457200" y="835223"/>
            <a:ext cx="8229600" cy="4308277"/>
          </a:xfrm>
          <a:prstGeom prst="rect">
            <a:avLst/>
          </a:prstGeom>
        </p:spPr>
        <p:txBody>
          <a:bodyPr/>
          <a:lstStyle/>
          <a:p>
            <a:pPr marL="0" lvl="1" indent="0">
              <a:buSzTx/>
              <a:buNone/>
            </a:pPr>
            <a:endParaRPr/>
          </a:p>
          <a:p>
            <a:r>
              <a:t>READ THE ISOC REPORT!!!</a:t>
            </a:r>
          </a:p>
          <a:p>
            <a:r>
              <a:t>INNOVATE</a:t>
            </a:r>
          </a:p>
          <a:p>
            <a:r>
              <a:t>BUT LISTEN TO THE POLICY DEBATE (AND DESIGN ACCORDINGLY)</a:t>
            </a:r>
          </a:p>
          <a:p>
            <a:r>
              <a:t>SPEAK UP!!!  (PELOSI, LOFGREN, ESHOO, LIEU, AND MORE)</a:t>
            </a:r>
          </a:p>
          <a:p>
            <a:r>
              <a:t>EDUCATE, EDUCATE, EDUCATE</a:t>
            </a:r>
          </a:p>
          <a:p>
            <a:endParaRPr/>
          </a:p>
        </p:txBody>
      </p:sp>
      <p:sp>
        <p:nvSpPr>
          <p:cNvPr id="444" name="Shape 444"/>
          <p:cNvSpPr>
            <a:spLocks noGrp="1"/>
          </p:cNvSpPr>
          <p:nvPr>
            <p:ph type="title" idx="4294967295"/>
          </p:nvPr>
        </p:nvSpPr>
        <p:spPr>
          <a:xfrm>
            <a:off x="457200" y="205978"/>
            <a:ext cx="8229600" cy="751074"/>
          </a:xfrm>
          <a:prstGeom prst="rect">
            <a:avLst/>
          </a:prstGeom>
        </p:spPr>
        <p:txBody>
          <a:bodyPr/>
          <a:lstStyle/>
          <a:p>
            <a:r>
              <a:t>WHAT YOU CAN DO?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etSociety_template">
  <a:themeElements>
    <a:clrScheme name="InternetSociety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A0"/>
      </a:accent1>
      <a:accent2>
        <a:srgbClr val="009FD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nternetSociety_templat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InternetSociety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InternetSociety_template">
  <a:themeElements>
    <a:clrScheme name="InternetSociety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3A0"/>
      </a:accent1>
      <a:accent2>
        <a:srgbClr val="009FD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InternetSociety_templat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InternetSociety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366</Words>
  <Application>Microsoft Office PowerPoint</Application>
  <PresentationFormat>On-screen Show (16:9)</PresentationFormat>
  <Paragraphs>88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InternetSociety_template</vt:lpstr>
      <vt:lpstr>PowerPoint Presentation</vt:lpstr>
      <vt:lpstr>My Background</vt:lpstr>
      <vt:lpstr> What’s Needed to Win in Washington</vt:lpstr>
      <vt:lpstr> OUTLINE</vt:lpstr>
      <vt:lpstr>MYTHS OF THE INTERNET OF THINGS</vt:lpstr>
      <vt:lpstr>POLICIES FOR THE INTERNET OF THINGS</vt:lpstr>
      <vt:lpstr>WHERE ARE THE IMPORTANT DECISIONS MADE?</vt:lpstr>
      <vt:lpstr>CULTURES OF INNOVATION</vt:lpstr>
      <vt:lpstr>WHAT YOU CAN DO?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Snell</dc:creator>
  <cp:lastModifiedBy>Snell</cp:lastModifiedBy>
  <cp:revision>3</cp:revision>
  <dcterms:modified xsi:type="dcterms:W3CDTF">2016-02-19T01:12:13Z</dcterms:modified>
</cp:coreProperties>
</file>