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1" r:id="rId2"/>
    <p:sldId id="314" r:id="rId3"/>
    <p:sldId id="360" r:id="rId4"/>
    <p:sldId id="351" r:id="rId5"/>
    <p:sldId id="352" r:id="rId6"/>
    <p:sldId id="353" r:id="rId7"/>
    <p:sldId id="361" r:id="rId8"/>
    <p:sldId id="354" r:id="rId9"/>
    <p:sldId id="355" r:id="rId10"/>
    <p:sldId id="356" r:id="rId11"/>
    <p:sldId id="369" r:id="rId12"/>
    <p:sldId id="365" r:id="rId13"/>
    <p:sldId id="323" r:id="rId14"/>
    <p:sldId id="335" r:id="rId15"/>
    <p:sldId id="336" r:id="rId16"/>
    <p:sldId id="348" r:id="rId17"/>
    <p:sldId id="349" r:id="rId18"/>
    <p:sldId id="318" r:id="rId19"/>
    <p:sldId id="366" r:id="rId20"/>
    <p:sldId id="326" r:id="rId21"/>
    <p:sldId id="359" r:id="rId22"/>
    <p:sldId id="362" r:id="rId23"/>
    <p:sldId id="364" r:id="rId24"/>
    <p:sldId id="368" r:id="rId25"/>
    <p:sldId id="350" r:id="rId26"/>
    <p:sldId id="363" r:id="rId27"/>
    <p:sldId id="345" r:id="rId28"/>
    <p:sldId id="36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6" autoAdjust="0"/>
    <p:restoredTop sz="94660"/>
  </p:normalViewPr>
  <p:slideViewPr>
    <p:cSldViewPr snapToGrid="0">
      <p:cViewPr>
        <p:scale>
          <a:sx n="85" d="100"/>
          <a:sy n="85" d="100"/>
        </p:scale>
        <p:origin x="-1192" y="-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3B709296-B5F6-475C-A6D1-05C8C4CF7A70}" type="datetimeFigureOut">
              <a:rPr lang="en-US" smtClean="0"/>
              <a:t>2/18/16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DA09F898-89FF-4319-9087-7C0BE4D1B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4DC5B525-672E-49BE-9855-51AE7FEEB752}" type="datetimeFigureOut">
              <a:rPr lang="en-US" smtClean="0"/>
              <a:t>2/18/16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CF07A2D6-8CE4-41DC-99DB-8008D6F2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54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36699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Farsight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F160-5329-4A63-A1E0-DDEC85DD2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3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336699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Farsight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F160-5329-4A63-A1E0-DDEC85DD2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5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336699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Farsight 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F160-5329-4A63-A1E0-DDEC85DD2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336699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Farsight Security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F160-5329-4A63-A1E0-DDEC85DD2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2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Farsight Security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F160-5329-4A63-A1E0-DDEC85DD2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9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2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Farsight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C7AD8-ECB9-904A-BFFD-B5A10EB6B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Farsight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F160-5329-4A63-A1E0-DDEC85DD2D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s3.amazonaws.com/files.crowdspring.com/entry/7537603.png?AWSAccessKeyId=AKIAJW6JEGSKDSNWYXSQ&amp;Expires=1445040000&amp;Signature=ooCXqMGSviUky%2Bcnd8VToZpLfTE%3D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t="28998" r="23383" b="54118"/>
          <a:stretch/>
        </p:blipFill>
        <p:spPr bwMode="auto">
          <a:xfrm>
            <a:off x="0" y="7501"/>
            <a:ext cx="2145854" cy="6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6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336699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7.png"/><Relationship Id="rId10" Type="http://schemas.openxmlformats.org/officeDocument/2006/relationships/image" Target="../media/image18.jpe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2.jpe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567"/>
            <a:ext cx="9144000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648" y="678888"/>
            <a:ext cx="83299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IoT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– Ascertaining what is Abnormal </a:t>
            </a:r>
          </a:p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to Detect Malicious Behavior   </a:t>
            </a:r>
          </a:p>
        </p:txBody>
      </p:sp>
      <p:pic>
        <p:nvPicPr>
          <p:cNvPr id="8" name="Picture 2" descr="https://s3.amazonaws.com/files.crowdspring.com/entry/7537603.png?AWSAccessKeyId=AKIAJW6JEGSKDSNWYXSQ&amp;Expires=1445040000&amp;Signature=ooCXqMGSviUky%2Bcnd8VToZpLfTE%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t="28998" r="23383" b="54118"/>
          <a:stretch/>
        </p:blipFill>
        <p:spPr bwMode="auto">
          <a:xfrm>
            <a:off x="0" y="0"/>
            <a:ext cx="2145854" cy="6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21170" y="5327088"/>
            <a:ext cx="59450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Merike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Kaeo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, CTO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Farsight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Security</a:t>
            </a:r>
          </a:p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merike@fsi.io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10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3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15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5111"/>
            <a:ext cx="8289572" cy="1295578"/>
          </a:xfrm>
        </p:spPr>
        <p:txBody>
          <a:bodyPr/>
          <a:lstStyle/>
          <a:p>
            <a:r>
              <a:rPr lang="en-US" dirty="0" err="1" smtClean="0"/>
              <a:t>Lightbulb</a:t>
            </a:r>
            <a:r>
              <a:rPr lang="en-US" dirty="0" smtClean="0"/>
              <a:t> Does Firmware Upgrades</a:t>
            </a:r>
            <a:endParaRPr lang="en-US" dirty="0"/>
          </a:p>
        </p:txBody>
      </p:sp>
      <p:pic>
        <p:nvPicPr>
          <p:cNvPr id="5" name="Picture 3" descr="LIFX-FWUpgrad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1" y="1704344"/>
            <a:ext cx="7318023" cy="42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gray">
          <a:xfrm>
            <a:off x="4830233" y="1613892"/>
            <a:ext cx="1816732" cy="368719"/>
          </a:xfrm>
          <a:prstGeom prst="ellipse">
            <a:avLst/>
          </a:prstGeom>
          <a:noFill/>
          <a:ln w="57150" cap="sq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1665111" y="5453806"/>
            <a:ext cx="3088444" cy="311993"/>
          </a:xfrm>
          <a:prstGeom prst="ellipse">
            <a:avLst/>
          </a:prstGeom>
          <a:noFill/>
          <a:ln w="57150" cap="sq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9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1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36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13766"/>
            <a:ext cx="8321115" cy="1376924"/>
          </a:xfrm>
        </p:spPr>
        <p:txBody>
          <a:bodyPr/>
          <a:lstStyle/>
          <a:p>
            <a:r>
              <a:rPr lang="en-US" dirty="0" smtClean="0"/>
              <a:t>How Detect </a:t>
            </a:r>
            <a:r>
              <a:rPr lang="en-US" dirty="0" err="1" smtClean="0"/>
              <a:t>Anomolous</a:t>
            </a:r>
            <a:r>
              <a:rPr lang="en-US" dirty="0" smtClean="0"/>
              <a:t> Behavior ??</a:t>
            </a:r>
            <a:endParaRPr lang="en-US" dirty="0"/>
          </a:p>
        </p:txBody>
      </p:sp>
      <p:pic>
        <p:nvPicPr>
          <p:cNvPr id="4" name="Picture 3" descr="telecomhser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7" y="1670729"/>
            <a:ext cx="2226235" cy="19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http://tompelt.files.wordpress.com/2009/10/thermost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2" y="3031236"/>
            <a:ext cx="737248" cy="5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ratul\AppData\Local\Microsoft\Windows\Temporary Internet Files\Content.IE5\PVR1TTI8\MC900439833[2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36" y="3127263"/>
            <a:ext cx="841523" cy="8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amera-trimm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647" y="1817053"/>
            <a:ext cx="948715" cy="751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60" y="4159161"/>
            <a:ext cx="923552" cy="1776340"/>
          </a:xfrm>
          <a:prstGeom prst="rect">
            <a:avLst/>
          </a:prstGeom>
        </p:spPr>
      </p:pic>
      <p:pic>
        <p:nvPicPr>
          <p:cNvPr id="9" name="Picture 6" descr="HL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6" b="-1456"/>
          <a:stretch>
            <a:fillRect/>
          </a:stretch>
        </p:blipFill>
        <p:spPr>
          <a:xfrm rot="10800000">
            <a:off x="2236922" y="2171589"/>
            <a:ext cx="654050" cy="67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" descr="cyber-criminal - Cop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83" y="5071839"/>
            <a:ext cx="1869141" cy="14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87904" y="3848100"/>
            <a:ext cx="596900" cy="1104900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" name="Picture 2" descr="Blue4x3x72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V="1">
            <a:off x="3685003" y="1993413"/>
            <a:ext cx="3812844" cy="22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75" y="1705201"/>
            <a:ext cx="1594224" cy="899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stCxn id="5" idx="2"/>
          </p:cNvCxnSpPr>
          <p:nvPr/>
        </p:nvCxnSpPr>
        <p:spPr>
          <a:xfrm>
            <a:off x="630756" y="3603013"/>
            <a:ext cx="579479" cy="5954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46333" y="2365883"/>
            <a:ext cx="53549" cy="1727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58471" y="2888825"/>
            <a:ext cx="977391" cy="1145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121647" y="3740472"/>
            <a:ext cx="768215" cy="443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 flipV="1">
            <a:off x="2217509" y="2154792"/>
            <a:ext cx="5078266" cy="2512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241176" y="4572000"/>
            <a:ext cx="5154706" cy="149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60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533525"/>
            <a:ext cx="7886700" cy="4351338"/>
          </a:xfrm>
        </p:spPr>
        <p:txBody>
          <a:bodyPr/>
          <a:lstStyle/>
          <a:p>
            <a:r>
              <a:rPr lang="en-US" dirty="0" smtClean="0"/>
              <a:t>Humans think in names</a:t>
            </a:r>
          </a:p>
          <a:p>
            <a:r>
              <a:rPr lang="en-US" dirty="0" smtClean="0"/>
              <a:t>Machines think in numbers</a:t>
            </a:r>
          </a:p>
          <a:p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0845" y="4565277"/>
            <a:ext cx="596900" cy="1104900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945841" y="5085977"/>
            <a:ext cx="17780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Blue4x3x72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385121" y="2785296"/>
            <a:ext cx="2829350" cy="169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51"/>
          <p:cNvGrpSpPr>
            <a:grpSpLocks/>
          </p:cNvGrpSpPr>
          <p:nvPr/>
        </p:nvGrpSpPr>
        <p:grpSpPr bwMode="auto">
          <a:xfrm rot="9371282">
            <a:off x="5059120" y="3876311"/>
            <a:ext cx="908341" cy="1130759"/>
            <a:chOff x="3112" y="2738"/>
            <a:chExt cx="378" cy="622"/>
          </a:xfrm>
          <a:noFill/>
        </p:grpSpPr>
        <p:sp>
          <p:nvSpPr>
            <p:cNvPr id="11" name="Arc 52"/>
            <p:cNvSpPr>
              <a:spLocks/>
            </p:cNvSpPr>
            <p:nvPr/>
          </p:nvSpPr>
          <p:spPr bwMode="auto">
            <a:xfrm rot="10800000" flipH="1">
              <a:off x="3338" y="2738"/>
              <a:ext cx="152" cy="622"/>
            </a:xfrm>
            <a:custGeom>
              <a:avLst/>
              <a:gdLst>
                <a:gd name="G0" fmla="+- 0 0 0"/>
                <a:gd name="G1" fmla="+- 21147 0 0"/>
                <a:gd name="G2" fmla="+- 21600 0 0"/>
                <a:gd name="T0" fmla="*/ 4400 w 21600"/>
                <a:gd name="T1" fmla="*/ 0 h 42029"/>
                <a:gd name="T2" fmla="*/ 5523 w 21600"/>
                <a:gd name="T3" fmla="*/ 42029 h 42029"/>
                <a:gd name="T4" fmla="*/ 0 w 21600"/>
                <a:gd name="T5" fmla="*/ 21147 h 4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29" fill="none" extrusionOk="0">
                  <a:moveTo>
                    <a:pt x="4400" y="-1"/>
                  </a:moveTo>
                  <a:cubicBezTo>
                    <a:pt x="14418" y="2084"/>
                    <a:pt x="21600" y="10913"/>
                    <a:pt x="21600" y="21147"/>
                  </a:cubicBezTo>
                  <a:cubicBezTo>
                    <a:pt x="21600" y="30949"/>
                    <a:pt x="14999" y="39522"/>
                    <a:pt x="5522" y="42028"/>
                  </a:cubicBezTo>
                </a:path>
                <a:path w="21600" h="42029" stroke="0" extrusionOk="0">
                  <a:moveTo>
                    <a:pt x="4400" y="-1"/>
                  </a:moveTo>
                  <a:cubicBezTo>
                    <a:pt x="14418" y="2084"/>
                    <a:pt x="21600" y="10913"/>
                    <a:pt x="21600" y="21147"/>
                  </a:cubicBezTo>
                  <a:cubicBezTo>
                    <a:pt x="21600" y="30949"/>
                    <a:pt x="14999" y="39522"/>
                    <a:pt x="5522" y="42028"/>
                  </a:cubicBezTo>
                  <a:lnTo>
                    <a:pt x="0" y="21147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rc 53"/>
            <p:cNvSpPr>
              <a:spLocks/>
            </p:cNvSpPr>
            <p:nvPr/>
          </p:nvSpPr>
          <p:spPr bwMode="auto">
            <a:xfrm rot="10800000" flipH="1">
              <a:off x="3295" y="2789"/>
              <a:ext cx="130" cy="532"/>
            </a:xfrm>
            <a:custGeom>
              <a:avLst/>
              <a:gdLst>
                <a:gd name="G0" fmla="+- 0 0 0"/>
                <a:gd name="G1" fmla="+- 21244 0 0"/>
                <a:gd name="G2" fmla="+- 21600 0 0"/>
                <a:gd name="T0" fmla="*/ 3904 w 21600"/>
                <a:gd name="T1" fmla="*/ 0 h 42129"/>
                <a:gd name="T2" fmla="*/ 5510 w 21600"/>
                <a:gd name="T3" fmla="*/ 42129 h 42129"/>
                <a:gd name="T4" fmla="*/ 0 w 21600"/>
                <a:gd name="T5" fmla="*/ 21244 h 4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29" fill="none" extrusionOk="0">
                  <a:moveTo>
                    <a:pt x="3904" y="-1"/>
                  </a:moveTo>
                  <a:cubicBezTo>
                    <a:pt x="14155" y="1883"/>
                    <a:pt x="21600" y="10820"/>
                    <a:pt x="21600" y="21244"/>
                  </a:cubicBezTo>
                  <a:cubicBezTo>
                    <a:pt x="21600" y="31051"/>
                    <a:pt x="14992" y="39627"/>
                    <a:pt x="5510" y="42129"/>
                  </a:cubicBezTo>
                </a:path>
                <a:path w="21600" h="42129" stroke="0" extrusionOk="0">
                  <a:moveTo>
                    <a:pt x="3904" y="-1"/>
                  </a:moveTo>
                  <a:cubicBezTo>
                    <a:pt x="14155" y="1883"/>
                    <a:pt x="21600" y="10820"/>
                    <a:pt x="21600" y="21244"/>
                  </a:cubicBezTo>
                  <a:cubicBezTo>
                    <a:pt x="21600" y="31051"/>
                    <a:pt x="14992" y="39627"/>
                    <a:pt x="5510" y="42129"/>
                  </a:cubicBezTo>
                  <a:lnTo>
                    <a:pt x="0" y="21244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rc 54"/>
            <p:cNvSpPr>
              <a:spLocks/>
            </p:cNvSpPr>
            <p:nvPr/>
          </p:nvSpPr>
          <p:spPr bwMode="auto">
            <a:xfrm rot="10800000" flipH="1">
              <a:off x="3243" y="2823"/>
              <a:ext cx="121" cy="449"/>
            </a:xfrm>
            <a:custGeom>
              <a:avLst/>
              <a:gdLst>
                <a:gd name="G0" fmla="+- 0 0 0"/>
                <a:gd name="G1" fmla="+- 21209 0 0"/>
                <a:gd name="G2" fmla="+- 21600 0 0"/>
                <a:gd name="T0" fmla="*/ 4093 w 21600"/>
                <a:gd name="T1" fmla="*/ 0 h 42114"/>
                <a:gd name="T2" fmla="*/ 5436 w 21600"/>
                <a:gd name="T3" fmla="*/ 42114 h 42114"/>
                <a:gd name="T4" fmla="*/ 0 w 21600"/>
                <a:gd name="T5" fmla="*/ 21209 h 4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14" fill="none" extrusionOk="0">
                  <a:moveTo>
                    <a:pt x="4092" y="0"/>
                  </a:moveTo>
                  <a:cubicBezTo>
                    <a:pt x="14256" y="1961"/>
                    <a:pt x="21600" y="10857"/>
                    <a:pt x="21600" y="21209"/>
                  </a:cubicBezTo>
                  <a:cubicBezTo>
                    <a:pt x="21600" y="31044"/>
                    <a:pt x="14955" y="39638"/>
                    <a:pt x="5435" y="42113"/>
                  </a:cubicBezTo>
                </a:path>
                <a:path w="21600" h="42114" stroke="0" extrusionOk="0">
                  <a:moveTo>
                    <a:pt x="4092" y="0"/>
                  </a:moveTo>
                  <a:cubicBezTo>
                    <a:pt x="14256" y="1961"/>
                    <a:pt x="21600" y="10857"/>
                    <a:pt x="21600" y="21209"/>
                  </a:cubicBezTo>
                  <a:cubicBezTo>
                    <a:pt x="21600" y="31044"/>
                    <a:pt x="14955" y="39638"/>
                    <a:pt x="5435" y="42113"/>
                  </a:cubicBezTo>
                  <a:lnTo>
                    <a:pt x="0" y="21209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rc 55"/>
            <p:cNvSpPr>
              <a:spLocks/>
            </p:cNvSpPr>
            <p:nvPr/>
          </p:nvSpPr>
          <p:spPr bwMode="auto">
            <a:xfrm rot="10800000" flipH="1">
              <a:off x="3197" y="2847"/>
              <a:ext cx="110" cy="389"/>
            </a:xfrm>
            <a:custGeom>
              <a:avLst/>
              <a:gdLst>
                <a:gd name="G0" fmla="+- 0 0 0"/>
                <a:gd name="G1" fmla="+- 21245 0 0"/>
                <a:gd name="G2" fmla="+- 21600 0 0"/>
                <a:gd name="T0" fmla="*/ 3901 w 21600"/>
                <a:gd name="T1" fmla="*/ 0 h 42179"/>
                <a:gd name="T2" fmla="*/ 5321 w 21600"/>
                <a:gd name="T3" fmla="*/ 42179 h 42179"/>
                <a:gd name="T4" fmla="*/ 0 w 21600"/>
                <a:gd name="T5" fmla="*/ 21245 h 4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79" fill="none" extrusionOk="0">
                  <a:moveTo>
                    <a:pt x="3900" y="0"/>
                  </a:moveTo>
                  <a:cubicBezTo>
                    <a:pt x="14154" y="1882"/>
                    <a:pt x="21600" y="10820"/>
                    <a:pt x="21600" y="21245"/>
                  </a:cubicBezTo>
                  <a:cubicBezTo>
                    <a:pt x="21600" y="31124"/>
                    <a:pt x="14896" y="39745"/>
                    <a:pt x="5321" y="42179"/>
                  </a:cubicBezTo>
                </a:path>
                <a:path w="21600" h="42179" stroke="0" extrusionOk="0">
                  <a:moveTo>
                    <a:pt x="3900" y="0"/>
                  </a:moveTo>
                  <a:cubicBezTo>
                    <a:pt x="14154" y="1882"/>
                    <a:pt x="21600" y="10820"/>
                    <a:pt x="21600" y="21245"/>
                  </a:cubicBezTo>
                  <a:cubicBezTo>
                    <a:pt x="21600" y="31124"/>
                    <a:pt x="14896" y="39745"/>
                    <a:pt x="5321" y="42179"/>
                  </a:cubicBezTo>
                  <a:lnTo>
                    <a:pt x="0" y="21245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rc 56"/>
            <p:cNvSpPr>
              <a:spLocks/>
            </p:cNvSpPr>
            <p:nvPr/>
          </p:nvSpPr>
          <p:spPr bwMode="auto">
            <a:xfrm rot="10800000" flipH="1">
              <a:off x="3150" y="2874"/>
              <a:ext cx="94" cy="331"/>
            </a:xfrm>
            <a:custGeom>
              <a:avLst/>
              <a:gdLst>
                <a:gd name="G0" fmla="+- 0 0 0"/>
                <a:gd name="G1" fmla="+- 21176 0 0"/>
                <a:gd name="G2" fmla="+- 21600 0 0"/>
                <a:gd name="T0" fmla="*/ 4259 w 21600"/>
                <a:gd name="T1" fmla="*/ 0 h 41971"/>
                <a:gd name="T2" fmla="*/ 5842 w 21600"/>
                <a:gd name="T3" fmla="*/ 41971 h 41971"/>
                <a:gd name="T4" fmla="*/ 0 w 21600"/>
                <a:gd name="T5" fmla="*/ 21176 h 4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71" fill="none" extrusionOk="0">
                  <a:moveTo>
                    <a:pt x="4258" y="0"/>
                  </a:moveTo>
                  <a:cubicBezTo>
                    <a:pt x="14344" y="2028"/>
                    <a:pt x="21600" y="10888"/>
                    <a:pt x="21600" y="21176"/>
                  </a:cubicBezTo>
                  <a:cubicBezTo>
                    <a:pt x="21600" y="30855"/>
                    <a:pt x="15160" y="39353"/>
                    <a:pt x="5841" y="41970"/>
                  </a:cubicBezTo>
                </a:path>
                <a:path w="21600" h="41971" stroke="0" extrusionOk="0">
                  <a:moveTo>
                    <a:pt x="4258" y="0"/>
                  </a:moveTo>
                  <a:cubicBezTo>
                    <a:pt x="14344" y="2028"/>
                    <a:pt x="21600" y="10888"/>
                    <a:pt x="21600" y="21176"/>
                  </a:cubicBezTo>
                  <a:cubicBezTo>
                    <a:pt x="21600" y="30855"/>
                    <a:pt x="15160" y="39353"/>
                    <a:pt x="5841" y="41970"/>
                  </a:cubicBezTo>
                  <a:lnTo>
                    <a:pt x="0" y="21176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rc 57"/>
            <p:cNvSpPr>
              <a:spLocks/>
            </p:cNvSpPr>
            <p:nvPr/>
          </p:nvSpPr>
          <p:spPr bwMode="auto">
            <a:xfrm rot="10800000" flipH="1">
              <a:off x="3112" y="2896"/>
              <a:ext cx="80" cy="260"/>
            </a:xfrm>
            <a:custGeom>
              <a:avLst/>
              <a:gdLst>
                <a:gd name="G0" fmla="+- 0 0 0"/>
                <a:gd name="G1" fmla="+- 21255 0 0"/>
                <a:gd name="G2" fmla="+- 21600 0 0"/>
                <a:gd name="T0" fmla="*/ 3847 w 21600"/>
                <a:gd name="T1" fmla="*/ 0 h 42142"/>
                <a:gd name="T2" fmla="*/ 5503 w 21600"/>
                <a:gd name="T3" fmla="*/ 42142 h 42142"/>
                <a:gd name="T4" fmla="*/ 0 w 21600"/>
                <a:gd name="T5" fmla="*/ 21255 h 4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42" fill="none" extrusionOk="0">
                  <a:moveTo>
                    <a:pt x="3846" y="0"/>
                  </a:moveTo>
                  <a:cubicBezTo>
                    <a:pt x="14125" y="1860"/>
                    <a:pt x="21600" y="10809"/>
                    <a:pt x="21600" y="21255"/>
                  </a:cubicBezTo>
                  <a:cubicBezTo>
                    <a:pt x="21600" y="31064"/>
                    <a:pt x="14989" y="39642"/>
                    <a:pt x="5503" y="42142"/>
                  </a:cubicBezTo>
                </a:path>
                <a:path w="21600" h="42142" stroke="0" extrusionOk="0">
                  <a:moveTo>
                    <a:pt x="3846" y="0"/>
                  </a:moveTo>
                  <a:cubicBezTo>
                    <a:pt x="14125" y="1860"/>
                    <a:pt x="21600" y="10809"/>
                    <a:pt x="21600" y="21255"/>
                  </a:cubicBezTo>
                  <a:cubicBezTo>
                    <a:pt x="21600" y="31064"/>
                    <a:pt x="14989" y="39642"/>
                    <a:pt x="5503" y="42142"/>
                  </a:cubicBezTo>
                  <a:lnTo>
                    <a:pt x="0" y="21255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25241" y="4793877"/>
            <a:ext cx="1428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www.netflix.com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828241" y="5403477"/>
            <a:ext cx="17780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15541" y="5441577"/>
            <a:ext cx="2879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IP address to get to </a:t>
            </a:r>
            <a:r>
              <a:rPr lang="en-US" sz="1400" dirty="0" err="1" smtClean="0"/>
              <a:t>www.netflix.com</a:t>
            </a:r>
            <a:endParaRPr lang="en-US" sz="14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4" y="3124612"/>
            <a:ext cx="1594224" cy="899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1" descr="WBR-6000v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1781" y="4481374"/>
            <a:ext cx="1295400" cy="1006475"/>
          </a:xfrm>
          <a:prstGeom prst="rect">
            <a:avLst/>
          </a:prstGeom>
          <a:noFill/>
        </p:spPr>
      </p:pic>
      <p:grpSp>
        <p:nvGrpSpPr>
          <p:cNvPr id="31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32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34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Box 32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363881" y="1972235"/>
            <a:ext cx="3570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Most Internet Protocol communications utilizes the DNS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989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15" y="392776"/>
            <a:ext cx="8765674" cy="1310110"/>
          </a:xfrm>
        </p:spPr>
        <p:txBody>
          <a:bodyPr/>
          <a:lstStyle/>
          <a:p>
            <a:r>
              <a:rPr lang="en-US" dirty="0" smtClean="0"/>
              <a:t>Recursive DNS Server Configurations</a:t>
            </a:r>
            <a:endParaRPr lang="en-US" dirty="0"/>
          </a:p>
        </p:txBody>
      </p:sp>
      <p:pic>
        <p:nvPicPr>
          <p:cNvPr id="7" name="Picture 4" descr="MCj043154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4684" y="2520301"/>
            <a:ext cx="1201738" cy="1295400"/>
          </a:xfrm>
          <a:prstGeom prst="rect">
            <a:avLst/>
          </a:prstGeom>
          <a:noFill/>
        </p:spPr>
      </p:pic>
      <p:pic>
        <p:nvPicPr>
          <p:cNvPr id="8" name="Picture 41" descr="WBR-6000v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881" y="3574825"/>
            <a:ext cx="1295400" cy="1006475"/>
          </a:xfrm>
          <a:prstGeom prst="rect">
            <a:avLst/>
          </a:prstGeom>
          <a:noFill/>
        </p:spPr>
      </p:pic>
      <p:pic>
        <p:nvPicPr>
          <p:cNvPr id="9" name="Picture 7" descr="DSCN57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7346" y="5080727"/>
            <a:ext cx="1531705" cy="91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9892" y="4368433"/>
            <a:ext cx="596900" cy="1104900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5400000">
            <a:off x="2710875" y="2995216"/>
            <a:ext cx="1639386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46709" y="3574825"/>
            <a:ext cx="18314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46709" y="3576413"/>
            <a:ext cx="1831480" cy="1216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9685" y="2871886"/>
            <a:ext cx="21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Home router automatically</a:t>
            </a:r>
          </a:p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configures DNS Servers</a:t>
            </a:r>
          </a:p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ver wireless network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643043" y="4441582"/>
            <a:ext cx="147885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16191" y="4516319"/>
            <a:ext cx="81966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092325" y="4961435"/>
            <a:ext cx="887057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16921" y="3709628"/>
            <a:ext cx="2144889" cy="10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Home Router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WAN: 204.0.113.66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         </a:t>
            </a:r>
            <a:r>
              <a:rPr lang="en-US"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 2001:DB8::66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LAN: 192.168.1.1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           2001:DB8:8888::1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4640" y="5473333"/>
            <a:ext cx="143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Smartphone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192.168.1.102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3680" y="3790245"/>
            <a:ext cx="133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Computer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192.168.1.101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04225" y="4757561"/>
            <a:ext cx="21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Home router automatically</a:t>
            </a:r>
          </a:p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configures DNS Servers over wired network</a:t>
            </a:r>
          </a:p>
        </p:txBody>
      </p:sp>
      <p:grpSp>
        <p:nvGrpSpPr>
          <p:cNvPr id="22" name="Group 51"/>
          <p:cNvGrpSpPr>
            <a:grpSpLocks/>
          </p:cNvGrpSpPr>
          <p:nvPr/>
        </p:nvGrpSpPr>
        <p:grpSpPr bwMode="auto">
          <a:xfrm rot="9371282">
            <a:off x="4232126" y="3249528"/>
            <a:ext cx="908341" cy="1130759"/>
            <a:chOff x="3112" y="2738"/>
            <a:chExt cx="378" cy="622"/>
          </a:xfrm>
          <a:noFill/>
        </p:grpSpPr>
        <p:sp>
          <p:nvSpPr>
            <p:cNvPr id="23" name="Arc 52"/>
            <p:cNvSpPr>
              <a:spLocks/>
            </p:cNvSpPr>
            <p:nvPr/>
          </p:nvSpPr>
          <p:spPr bwMode="auto">
            <a:xfrm rot="10800000" flipH="1">
              <a:off x="3338" y="2738"/>
              <a:ext cx="152" cy="622"/>
            </a:xfrm>
            <a:custGeom>
              <a:avLst/>
              <a:gdLst>
                <a:gd name="G0" fmla="+- 0 0 0"/>
                <a:gd name="G1" fmla="+- 21147 0 0"/>
                <a:gd name="G2" fmla="+- 21600 0 0"/>
                <a:gd name="T0" fmla="*/ 4400 w 21600"/>
                <a:gd name="T1" fmla="*/ 0 h 42029"/>
                <a:gd name="T2" fmla="*/ 5523 w 21600"/>
                <a:gd name="T3" fmla="*/ 42029 h 42029"/>
                <a:gd name="T4" fmla="*/ 0 w 21600"/>
                <a:gd name="T5" fmla="*/ 21147 h 4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29" fill="none" extrusionOk="0">
                  <a:moveTo>
                    <a:pt x="4400" y="-1"/>
                  </a:moveTo>
                  <a:cubicBezTo>
                    <a:pt x="14418" y="2084"/>
                    <a:pt x="21600" y="10913"/>
                    <a:pt x="21600" y="21147"/>
                  </a:cubicBezTo>
                  <a:cubicBezTo>
                    <a:pt x="21600" y="30949"/>
                    <a:pt x="14999" y="39522"/>
                    <a:pt x="5522" y="42028"/>
                  </a:cubicBezTo>
                </a:path>
                <a:path w="21600" h="42029" stroke="0" extrusionOk="0">
                  <a:moveTo>
                    <a:pt x="4400" y="-1"/>
                  </a:moveTo>
                  <a:cubicBezTo>
                    <a:pt x="14418" y="2084"/>
                    <a:pt x="21600" y="10913"/>
                    <a:pt x="21600" y="21147"/>
                  </a:cubicBezTo>
                  <a:cubicBezTo>
                    <a:pt x="21600" y="30949"/>
                    <a:pt x="14999" y="39522"/>
                    <a:pt x="5522" y="42028"/>
                  </a:cubicBezTo>
                  <a:lnTo>
                    <a:pt x="0" y="21147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rc 53"/>
            <p:cNvSpPr>
              <a:spLocks/>
            </p:cNvSpPr>
            <p:nvPr/>
          </p:nvSpPr>
          <p:spPr bwMode="auto">
            <a:xfrm rot="10800000" flipH="1">
              <a:off x="3295" y="2789"/>
              <a:ext cx="130" cy="532"/>
            </a:xfrm>
            <a:custGeom>
              <a:avLst/>
              <a:gdLst>
                <a:gd name="G0" fmla="+- 0 0 0"/>
                <a:gd name="G1" fmla="+- 21244 0 0"/>
                <a:gd name="G2" fmla="+- 21600 0 0"/>
                <a:gd name="T0" fmla="*/ 3904 w 21600"/>
                <a:gd name="T1" fmla="*/ 0 h 42129"/>
                <a:gd name="T2" fmla="*/ 5510 w 21600"/>
                <a:gd name="T3" fmla="*/ 42129 h 42129"/>
                <a:gd name="T4" fmla="*/ 0 w 21600"/>
                <a:gd name="T5" fmla="*/ 21244 h 4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29" fill="none" extrusionOk="0">
                  <a:moveTo>
                    <a:pt x="3904" y="-1"/>
                  </a:moveTo>
                  <a:cubicBezTo>
                    <a:pt x="14155" y="1883"/>
                    <a:pt x="21600" y="10820"/>
                    <a:pt x="21600" y="21244"/>
                  </a:cubicBezTo>
                  <a:cubicBezTo>
                    <a:pt x="21600" y="31051"/>
                    <a:pt x="14992" y="39627"/>
                    <a:pt x="5510" y="42129"/>
                  </a:cubicBezTo>
                </a:path>
                <a:path w="21600" h="42129" stroke="0" extrusionOk="0">
                  <a:moveTo>
                    <a:pt x="3904" y="-1"/>
                  </a:moveTo>
                  <a:cubicBezTo>
                    <a:pt x="14155" y="1883"/>
                    <a:pt x="21600" y="10820"/>
                    <a:pt x="21600" y="21244"/>
                  </a:cubicBezTo>
                  <a:cubicBezTo>
                    <a:pt x="21600" y="31051"/>
                    <a:pt x="14992" y="39627"/>
                    <a:pt x="5510" y="42129"/>
                  </a:cubicBezTo>
                  <a:lnTo>
                    <a:pt x="0" y="21244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rc 54"/>
            <p:cNvSpPr>
              <a:spLocks/>
            </p:cNvSpPr>
            <p:nvPr/>
          </p:nvSpPr>
          <p:spPr bwMode="auto">
            <a:xfrm rot="10800000" flipH="1">
              <a:off x="3243" y="2823"/>
              <a:ext cx="121" cy="449"/>
            </a:xfrm>
            <a:custGeom>
              <a:avLst/>
              <a:gdLst>
                <a:gd name="G0" fmla="+- 0 0 0"/>
                <a:gd name="G1" fmla="+- 21209 0 0"/>
                <a:gd name="G2" fmla="+- 21600 0 0"/>
                <a:gd name="T0" fmla="*/ 4093 w 21600"/>
                <a:gd name="T1" fmla="*/ 0 h 42114"/>
                <a:gd name="T2" fmla="*/ 5436 w 21600"/>
                <a:gd name="T3" fmla="*/ 42114 h 42114"/>
                <a:gd name="T4" fmla="*/ 0 w 21600"/>
                <a:gd name="T5" fmla="*/ 21209 h 4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14" fill="none" extrusionOk="0">
                  <a:moveTo>
                    <a:pt x="4092" y="0"/>
                  </a:moveTo>
                  <a:cubicBezTo>
                    <a:pt x="14256" y="1961"/>
                    <a:pt x="21600" y="10857"/>
                    <a:pt x="21600" y="21209"/>
                  </a:cubicBezTo>
                  <a:cubicBezTo>
                    <a:pt x="21600" y="31044"/>
                    <a:pt x="14955" y="39638"/>
                    <a:pt x="5435" y="42113"/>
                  </a:cubicBezTo>
                </a:path>
                <a:path w="21600" h="42114" stroke="0" extrusionOk="0">
                  <a:moveTo>
                    <a:pt x="4092" y="0"/>
                  </a:moveTo>
                  <a:cubicBezTo>
                    <a:pt x="14256" y="1961"/>
                    <a:pt x="21600" y="10857"/>
                    <a:pt x="21600" y="21209"/>
                  </a:cubicBezTo>
                  <a:cubicBezTo>
                    <a:pt x="21600" y="31044"/>
                    <a:pt x="14955" y="39638"/>
                    <a:pt x="5435" y="42113"/>
                  </a:cubicBezTo>
                  <a:lnTo>
                    <a:pt x="0" y="21209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rc 55"/>
            <p:cNvSpPr>
              <a:spLocks/>
            </p:cNvSpPr>
            <p:nvPr/>
          </p:nvSpPr>
          <p:spPr bwMode="auto">
            <a:xfrm rot="10800000" flipH="1">
              <a:off x="3197" y="2847"/>
              <a:ext cx="110" cy="389"/>
            </a:xfrm>
            <a:custGeom>
              <a:avLst/>
              <a:gdLst>
                <a:gd name="G0" fmla="+- 0 0 0"/>
                <a:gd name="G1" fmla="+- 21245 0 0"/>
                <a:gd name="G2" fmla="+- 21600 0 0"/>
                <a:gd name="T0" fmla="*/ 3901 w 21600"/>
                <a:gd name="T1" fmla="*/ 0 h 42179"/>
                <a:gd name="T2" fmla="*/ 5321 w 21600"/>
                <a:gd name="T3" fmla="*/ 42179 h 42179"/>
                <a:gd name="T4" fmla="*/ 0 w 21600"/>
                <a:gd name="T5" fmla="*/ 21245 h 4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79" fill="none" extrusionOk="0">
                  <a:moveTo>
                    <a:pt x="3900" y="0"/>
                  </a:moveTo>
                  <a:cubicBezTo>
                    <a:pt x="14154" y="1882"/>
                    <a:pt x="21600" y="10820"/>
                    <a:pt x="21600" y="21245"/>
                  </a:cubicBezTo>
                  <a:cubicBezTo>
                    <a:pt x="21600" y="31124"/>
                    <a:pt x="14896" y="39745"/>
                    <a:pt x="5321" y="42179"/>
                  </a:cubicBezTo>
                </a:path>
                <a:path w="21600" h="42179" stroke="0" extrusionOk="0">
                  <a:moveTo>
                    <a:pt x="3900" y="0"/>
                  </a:moveTo>
                  <a:cubicBezTo>
                    <a:pt x="14154" y="1882"/>
                    <a:pt x="21600" y="10820"/>
                    <a:pt x="21600" y="21245"/>
                  </a:cubicBezTo>
                  <a:cubicBezTo>
                    <a:pt x="21600" y="31124"/>
                    <a:pt x="14896" y="39745"/>
                    <a:pt x="5321" y="42179"/>
                  </a:cubicBezTo>
                  <a:lnTo>
                    <a:pt x="0" y="21245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rc 56"/>
            <p:cNvSpPr>
              <a:spLocks/>
            </p:cNvSpPr>
            <p:nvPr/>
          </p:nvSpPr>
          <p:spPr bwMode="auto">
            <a:xfrm rot="10800000" flipH="1">
              <a:off x="3150" y="2874"/>
              <a:ext cx="94" cy="331"/>
            </a:xfrm>
            <a:custGeom>
              <a:avLst/>
              <a:gdLst>
                <a:gd name="G0" fmla="+- 0 0 0"/>
                <a:gd name="G1" fmla="+- 21176 0 0"/>
                <a:gd name="G2" fmla="+- 21600 0 0"/>
                <a:gd name="T0" fmla="*/ 4259 w 21600"/>
                <a:gd name="T1" fmla="*/ 0 h 41971"/>
                <a:gd name="T2" fmla="*/ 5842 w 21600"/>
                <a:gd name="T3" fmla="*/ 41971 h 41971"/>
                <a:gd name="T4" fmla="*/ 0 w 21600"/>
                <a:gd name="T5" fmla="*/ 21176 h 4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71" fill="none" extrusionOk="0">
                  <a:moveTo>
                    <a:pt x="4258" y="0"/>
                  </a:moveTo>
                  <a:cubicBezTo>
                    <a:pt x="14344" y="2028"/>
                    <a:pt x="21600" y="10888"/>
                    <a:pt x="21600" y="21176"/>
                  </a:cubicBezTo>
                  <a:cubicBezTo>
                    <a:pt x="21600" y="30855"/>
                    <a:pt x="15160" y="39353"/>
                    <a:pt x="5841" y="41970"/>
                  </a:cubicBezTo>
                </a:path>
                <a:path w="21600" h="41971" stroke="0" extrusionOk="0">
                  <a:moveTo>
                    <a:pt x="4258" y="0"/>
                  </a:moveTo>
                  <a:cubicBezTo>
                    <a:pt x="14344" y="2028"/>
                    <a:pt x="21600" y="10888"/>
                    <a:pt x="21600" y="21176"/>
                  </a:cubicBezTo>
                  <a:cubicBezTo>
                    <a:pt x="21600" y="30855"/>
                    <a:pt x="15160" y="39353"/>
                    <a:pt x="5841" y="41970"/>
                  </a:cubicBezTo>
                  <a:lnTo>
                    <a:pt x="0" y="21176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rc 57"/>
            <p:cNvSpPr>
              <a:spLocks/>
            </p:cNvSpPr>
            <p:nvPr/>
          </p:nvSpPr>
          <p:spPr bwMode="auto">
            <a:xfrm rot="10800000" flipH="1">
              <a:off x="3112" y="2896"/>
              <a:ext cx="80" cy="260"/>
            </a:xfrm>
            <a:custGeom>
              <a:avLst/>
              <a:gdLst>
                <a:gd name="G0" fmla="+- 0 0 0"/>
                <a:gd name="G1" fmla="+- 21255 0 0"/>
                <a:gd name="G2" fmla="+- 21600 0 0"/>
                <a:gd name="T0" fmla="*/ 3847 w 21600"/>
                <a:gd name="T1" fmla="*/ 0 h 42142"/>
                <a:gd name="T2" fmla="*/ 5503 w 21600"/>
                <a:gd name="T3" fmla="*/ 42142 h 42142"/>
                <a:gd name="T4" fmla="*/ 0 w 21600"/>
                <a:gd name="T5" fmla="*/ 21255 h 4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42" fill="none" extrusionOk="0">
                  <a:moveTo>
                    <a:pt x="3846" y="0"/>
                  </a:moveTo>
                  <a:cubicBezTo>
                    <a:pt x="14125" y="1860"/>
                    <a:pt x="21600" y="10809"/>
                    <a:pt x="21600" y="21255"/>
                  </a:cubicBezTo>
                  <a:cubicBezTo>
                    <a:pt x="21600" y="31064"/>
                    <a:pt x="14989" y="39642"/>
                    <a:pt x="5503" y="42142"/>
                  </a:cubicBezTo>
                </a:path>
                <a:path w="21600" h="42142" stroke="0" extrusionOk="0">
                  <a:moveTo>
                    <a:pt x="3846" y="0"/>
                  </a:moveTo>
                  <a:cubicBezTo>
                    <a:pt x="14125" y="1860"/>
                    <a:pt x="21600" y="10809"/>
                    <a:pt x="21600" y="21255"/>
                  </a:cubicBezTo>
                  <a:cubicBezTo>
                    <a:pt x="21600" y="31064"/>
                    <a:pt x="14989" y="39642"/>
                    <a:pt x="5503" y="42142"/>
                  </a:cubicBezTo>
                  <a:lnTo>
                    <a:pt x="0" y="21255"/>
                  </a:lnTo>
                  <a:close/>
                </a:path>
              </a:pathLst>
            </a:custGeom>
            <a:grpFill/>
            <a:ln w="12700" cap="rnd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2" descr="Blue4x3x72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2831862" y="1567575"/>
            <a:ext cx="1518101" cy="90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295951" y="1759508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ISP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29773" y="2520301"/>
            <a:ext cx="11647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DNS Server is: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203.0.113.231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2001:DB8::231</a:t>
            </a:r>
            <a:endParaRPr lang="en-US" sz="11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83052" y="4561691"/>
            <a:ext cx="11647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DNS Server is: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203.0.113.231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2001:DB8::231</a:t>
            </a:r>
            <a:endParaRPr lang="en-US" sz="11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4005" y="3476023"/>
            <a:ext cx="11647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DNS Server is: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203.0.113.231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2001:DB8::231</a:t>
            </a:r>
            <a:endParaRPr lang="en-US" sz="11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 rot="2019213">
            <a:off x="5589610" y="4363168"/>
            <a:ext cx="11647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DNS Server is: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203.0.113.231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"/>
                <a:cs typeface="Arial"/>
              </a:rPr>
              <a:t>2001:DB8::231</a:t>
            </a:r>
            <a:endParaRPr lang="en-US" sz="11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604" y="2820791"/>
            <a:ext cx="3680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Service provider automatically configures DNS Servers using automated mechanisms</a:t>
            </a:r>
          </a:p>
          <a:p>
            <a:pPr marL="228600" indent="-228600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                  OR</a:t>
            </a:r>
          </a:p>
          <a:p>
            <a:pPr marL="228600" indent="-228600">
              <a:buFontTx/>
              <a:buChar char="-"/>
            </a:pP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Service provider provides you with DNS Server IP addresses that get statically configured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6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37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39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Box 37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89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26674" y="759971"/>
            <a:ext cx="7903490" cy="929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</a:rPr>
              <a:t>What is Passive DNS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18317" y="1817688"/>
            <a:ext cx="7886700" cy="435133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Passive DNS replication is a technology invented in 2004 by Florian Weimer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Many uses!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Malware, e-crime, legitimate Internet services all use the DNS</a:t>
            </a:r>
          </a:p>
          <a:p>
            <a:r>
              <a:rPr lang="en-US" sz="2400" dirty="0">
                <a:latin typeface="Arial" charset="0"/>
              </a:rPr>
              <a:t>Inter-server DNS messages are captured by sensors and forwarded to a collection point for analysis.</a:t>
            </a:r>
          </a:p>
          <a:p>
            <a:r>
              <a:rPr lang="en-US" sz="2400" dirty="0">
                <a:latin typeface="Arial" charset="0"/>
              </a:rPr>
              <a:t>After being processed, individual DNS records are stored in a database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6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8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06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7" descr="ICON_Cloud_Q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6" y="5619751"/>
            <a:ext cx="1382713" cy="87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7970838" y="5884333"/>
            <a:ext cx="1027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Collector</a:t>
            </a:r>
          </a:p>
        </p:txBody>
      </p:sp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428625" y="1847851"/>
            <a:ext cx="2740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Q1: what is IP address of www.nsrc.org ?</a:t>
            </a:r>
          </a:p>
        </p:txBody>
      </p:sp>
      <p:sp>
        <p:nvSpPr>
          <p:cNvPr id="40964" name="TextBox 7"/>
          <p:cNvSpPr txBox="1">
            <a:spLocks noChangeArrowheads="1"/>
          </p:cNvSpPr>
          <p:nvPr/>
        </p:nvSpPr>
        <p:spPr bwMode="auto">
          <a:xfrm>
            <a:off x="4325938" y="2499785"/>
            <a:ext cx="29954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R2: IP address of authoritative server for .org </a:t>
            </a: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568326" y="4313767"/>
            <a:ext cx="21684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R1: IP address of  www.nsrc.org</a:t>
            </a:r>
          </a:p>
        </p:txBody>
      </p:sp>
      <p:sp>
        <p:nvSpPr>
          <p:cNvPr id="40966" name="TextBox 11"/>
          <p:cNvSpPr txBox="1">
            <a:spLocks noChangeArrowheads="1"/>
          </p:cNvSpPr>
          <p:nvPr/>
        </p:nvSpPr>
        <p:spPr bwMode="auto">
          <a:xfrm>
            <a:off x="3890122" y="2107952"/>
            <a:ext cx="35679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Q2: what is IP address of authoritative server for .org?</a:t>
            </a:r>
          </a:p>
        </p:txBody>
      </p:sp>
      <p:sp>
        <p:nvSpPr>
          <p:cNvPr id="40967" name="TextBox 13"/>
          <p:cNvSpPr txBox="1">
            <a:spLocks noChangeArrowheads="1"/>
          </p:cNvSpPr>
          <p:nvPr/>
        </p:nvSpPr>
        <p:spPr bwMode="auto">
          <a:xfrm>
            <a:off x="682626" y="5259918"/>
            <a:ext cx="7890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 Client 2</a:t>
            </a:r>
          </a:p>
        </p:txBody>
      </p:sp>
      <p:sp>
        <p:nvSpPr>
          <p:cNvPr id="40968" name="TextBox 14"/>
          <p:cNvSpPr txBox="1">
            <a:spLocks noChangeArrowheads="1"/>
          </p:cNvSpPr>
          <p:nvPr/>
        </p:nvSpPr>
        <p:spPr bwMode="auto">
          <a:xfrm>
            <a:off x="1182689" y="1077385"/>
            <a:ext cx="7890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 Client 1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8625" y="2165351"/>
            <a:ext cx="2455862" cy="10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1313" y="4629151"/>
            <a:ext cx="245586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90988" y="2453218"/>
            <a:ext cx="330041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090988" y="2834218"/>
            <a:ext cx="3192463" cy="10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3" name="TextBox 19"/>
          <p:cNvSpPr txBox="1">
            <a:spLocks noChangeArrowheads="1"/>
          </p:cNvSpPr>
          <p:nvPr/>
        </p:nvSpPr>
        <p:spPr bwMode="auto">
          <a:xfrm>
            <a:off x="4287652" y="3369734"/>
            <a:ext cx="3255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R3: IP address of authoritative server for </a:t>
            </a:r>
            <a:r>
              <a:rPr lang="en-US" sz="1200" dirty="0" err="1"/>
              <a:t>nsrc.org</a:t>
            </a:r>
            <a:endParaRPr lang="en-US" sz="1200" dirty="0"/>
          </a:p>
        </p:txBody>
      </p:sp>
      <p:sp>
        <p:nvSpPr>
          <p:cNvPr id="40974" name="TextBox 20"/>
          <p:cNvSpPr txBox="1">
            <a:spLocks noChangeArrowheads="1"/>
          </p:cNvSpPr>
          <p:nvPr/>
        </p:nvSpPr>
        <p:spPr bwMode="auto">
          <a:xfrm>
            <a:off x="3884054" y="2992844"/>
            <a:ext cx="3920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Q3: what is IP address for authoritative server for .</a:t>
            </a:r>
            <a:r>
              <a:rPr lang="en-US" sz="1200" dirty="0" err="1"/>
              <a:t>nsrc.org</a:t>
            </a:r>
            <a:r>
              <a:rPr lang="en-US" sz="1200" dirty="0"/>
              <a:t>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22738" y="3316818"/>
            <a:ext cx="326866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143375" y="3687233"/>
            <a:ext cx="3160712" cy="10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7" name="TextBox 23"/>
          <p:cNvSpPr txBox="1">
            <a:spLocks noChangeArrowheads="1"/>
          </p:cNvSpPr>
          <p:nvPr/>
        </p:nvSpPr>
        <p:spPr bwMode="auto">
          <a:xfrm>
            <a:off x="4029261" y="4155018"/>
            <a:ext cx="3658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R4:  IP address of authoritative server for </a:t>
            </a:r>
            <a:r>
              <a:rPr lang="en-US" sz="1200" dirty="0" err="1"/>
              <a:t>www.nsrc.org</a:t>
            </a:r>
            <a:endParaRPr lang="en-US" sz="1200" dirty="0"/>
          </a:p>
        </p:txBody>
      </p:sp>
      <p:sp>
        <p:nvSpPr>
          <p:cNvPr id="40978" name="TextBox 24"/>
          <p:cNvSpPr txBox="1">
            <a:spLocks noChangeArrowheads="1"/>
          </p:cNvSpPr>
          <p:nvPr/>
        </p:nvSpPr>
        <p:spPr bwMode="auto">
          <a:xfrm>
            <a:off x="3785908" y="3767418"/>
            <a:ext cx="4285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Q4: what is IP address for authoritative server for </a:t>
            </a:r>
            <a:r>
              <a:rPr lang="en-US" sz="1200" dirty="0" err="1"/>
              <a:t>www.nsrc.org</a:t>
            </a:r>
            <a:r>
              <a:rPr lang="en-US" sz="1200" dirty="0"/>
              <a:t> 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19562" y="4125384"/>
            <a:ext cx="32718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122737" y="4472518"/>
            <a:ext cx="3163888" cy="10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1" name="Picture 385" descr="ICON_Server_red_Q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5259917"/>
            <a:ext cx="14192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2" name="TextBox 28"/>
          <p:cNvSpPr txBox="1">
            <a:spLocks noChangeArrowheads="1"/>
          </p:cNvSpPr>
          <p:nvPr/>
        </p:nvSpPr>
        <p:spPr bwMode="auto">
          <a:xfrm>
            <a:off x="568326" y="6282267"/>
            <a:ext cx="21684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R5:  IP address of www.nsrc.org</a:t>
            </a:r>
          </a:p>
        </p:txBody>
      </p:sp>
      <p:sp>
        <p:nvSpPr>
          <p:cNvPr id="40983" name="TextBox 29"/>
          <p:cNvSpPr txBox="1">
            <a:spLocks noChangeArrowheads="1"/>
          </p:cNvSpPr>
          <p:nvPr/>
        </p:nvSpPr>
        <p:spPr bwMode="auto">
          <a:xfrm>
            <a:off x="428625" y="5913967"/>
            <a:ext cx="2740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Q5: what is IP address of www.nsrc.org ?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17500" y="6242051"/>
            <a:ext cx="2455862" cy="10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41313" y="6599767"/>
            <a:ext cx="2455863" cy="10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6" name="TextBox 32"/>
          <p:cNvSpPr txBox="1">
            <a:spLocks noChangeArrowheads="1"/>
          </p:cNvSpPr>
          <p:nvPr/>
        </p:nvSpPr>
        <p:spPr bwMode="auto">
          <a:xfrm>
            <a:off x="4375151" y="6377518"/>
            <a:ext cx="16337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Passive DNS Sensor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61341" y="980267"/>
            <a:ext cx="1206500" cy="6794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DNS </a:t>
            </a:r>
          </a:p>
          <a:p>
            <a:pPr algn="ctr">
              <a:defRPr/>
            </a:pPr>
            <a:r>
              <a:rPr lang="en-US" dirty="0"/>
              <a:t>Resolver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937500" y="2048810"/>
            <a:ext cx="1206500" cy="6815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Authoritative </a:t>
            </a:r>
          </a:p>
          <a:p>
            <a:pPr algn="ctr">
              <a:defRPr/>
            </a:pPr>
            <a:r>
              <a:rPr lang="en-US" sz="1400" b="1" dirty="0"/>
              <a:t>ROOT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18824" y="2928470"/>
            <a:ext cx="1225176" cy="657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Authoritative </a:t>
            </a:r>
          </a:p>
          <a:p>
            <a:pPr algn="ctr">
              <a:defRPr/>
            </a:pPr>
            <a:r>
              <a:rPr lang="en-US" sz="1400" b="1" dirty="0"/>
              <a:t>ORG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937500" y="3841626"/>
            <a:ext cx="1206500" cy="6815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Authoritative </a:t>
            </a:r>
          </a:p>
          <a:p>
            <a:pPr algn="ctr">
              <a:defRPr/>
            </a:pPr>
            <a:r>
              <a:rPr lang="en-US" sz="1400" b="1" dirty="0"/>
              <a:t>NSRC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751946" y="4241801"/>
            <a:ext cx="4766733" cy="127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420284" y="4241801"/>
            <a:ext cx="4766733" cy="127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16200000" flipV="1">
            <a:off x="5114661" y="3694378"/>
            <a:ext cx="465667" cy="251301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700712" y="6140451"/>
            <a:ext cx="1606550" cy="105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5" name="TextBox 43"/>
          <p:cNvSpPr txBox="1">
            <a:spLocks noChangeArrowheads="1"/>
          </p:cNvSpPr>
          <p:nvPr/>
        </p:nvSpPr>
        <p:spPr bwMode="auto">
          <a:xfrm>
            <a:off x="5621337" y="5757334"/>
            <a:ext cx="15824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Q2, R2, Q3, R3, Q4, R4</a:t>
            </a:r>
          </a:p>
        </p:txBody>
      </p:sp>
      <p:pic>
        <p:nvPicPr>
          <p:cNvPr id="4099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9" y="4776820"/>
            <a:ext cx="596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0997" name="Picture 4" descr="MCj043154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908051"/>
            <a:ext cx="914400" cy="9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8" name="Rectangle 2"/>
          <p:cNvSpPr txBox="1">
            <a:spLocks noChangeArrowheads="1"/>
          </p:cNvSpPr>
          <p:nvPr/>
        </p:nvSpPr>
        <p:spPr bwMode="auto">
          <a:xfrm>
            <a:off x="2410070" y="310192"/>
            <a:ext cx="5643224" cy="75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tx2"/>
                </a:solidFill>
                <a:latin typeface="Arial" charset="0"/>
                <a:cs typeface="Arial" charset="0"/>
              </a:rPr>
              <a:t>Passive DNS 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– What Is Collected </a:t>
            </a:r>
            <a:endParaRPr lang="en-US" sz="28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0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Spoof Detection for Trust in Database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Merge query and response</a:t>
            </a:r>
          </a:p>
          <a:p>
            <a:r>
              <a:rPr lang="en-US" dirty="0" smtClean="0"/>
              <a:t>Validate these fields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Initiator IP address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Initiator 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Target IP address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Target 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Internet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DNS 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Query name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Query type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Query class</a:t>
            </a:r>
            <a:endParaRPr lang="en-US" dirty="0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7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9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477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03" y="529479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Bailiwick Checking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/>
                <a:cs typeface="Arial"/>
              </a:rPr>
              <a:t>“For each record name, is the response IP address a </a:t>
            </a:r>
            <a:r>
              <a:rPr lang="en-US" dirty="0" err="1">
                <a:latin typeface="Arial"/>
                <a:cs typeface="Arial"/>
              </a:rPr>
              <a:t>nameserver</a:t>
            </a:r>
            <a:r>
              <a:rPr lang="en-US" dirty="0">
                <a:latin typeface="Arial"/>
                <a:cs typeface="Arial"/>
              </a:rPr>
              <a:t> for the zone that contains or can contain this name?”</a:t>
            </a:r>
          </a:p>
          <a:p>
            <a:pPr lvl="0"/>
            <a:r>
              <a:rPr lang="en-US" b="1" dirty="0">
                <a:latin typeface="Arial"/>
                <a:ea typeface="Helvetica"/>
                <a:cs typeface="Arial"/>
                <a:sym typeface="Helvetica"/>
              </a:rPr>
              <a:t>Example</a:t>
            </a:r>
            <a:r>
              <a:rPr lang="en-US" dirty="0">
                <a:latin typeface="Arial"/>
                <a:cs typeface="Arial"/>
              </a:rPr>
              <a:t>: Example: root </a:t>
            </a:r>
            <a:r>
              <a:rPr lang="en-US" dirty="0" err="1">
                <a:latin typeface="Arial"/>
                <a:cs typeface="Arial"/>
              </a:rPr>
              <a:t>nameservers</a:t>
            </a:r>
            <a:r>
              <a:rPr lang="en-US" dirty="0">
                <a:latin typeface="Arial"/>
                <a:cs typeface="Arial"/>
              </a:rPr>
              <a:t> can assert knowledge about any name!</a:t>
            </a:r>
          </a:p>
          <a:p>
            <a:pPr lvl="0"/>
            <a:r>
              <a:rPr lang="en-US" b="1" dirty="0">
                <a:latin typeface="Arial"/>
                <a:ea typeface="Helvetica"/>
                <a:cs typeface="Arial"/>
                <a:sym typeface="Helvetica"/>
              </a:rPr>
              <a:t>Example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err="1">
                <a:latin typeface="Arial"/>
                <a:cs typeface="Arial"/>
              </a:rPr>
              <a:t>Verisign’s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gtld</a:t>
            </a:r>
            <a:r>
              <a:rPr lang="en-US" dirty="0">
                <a:latin typeface="Arial"/>
                <a:cs typeface="Arial"/>
              </a:rPr>
              <a:t> servers can assert knowledge about any domain name ending in .com or </a:t>
            </a:r>
            <a:r>
              <a:rPr lang="en-US" dirty="0" err="1">
                <a:latin typeface="Arial"/>
                <a:cs typeface="Arial"/>
              </a:rPr>
              <a:t>.net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7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9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55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DNS Statistics</a:t>
            </a:r>
            <a:endParaRPr lang="en-US" dirty="0"/>
          </a:p>
        </p:txBody>
      </p:sp>
      <p:sp>
        <p:nvSpPr>
          <p:cNvPr id="29" name="CuadroTexto 19"/>
          <p:cNvSpPr txBox="1"/>
          <p:nvPr/>
        </p:nvSpPr>
        <p:spPr>
          <a:xfrm>
            <a:off x="490442" y="1782869"/>
            <a:ext cx="1364150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400" b="1" dirty="0" smtClean="0">
                <a:latin typeface="Arial"/>
                <a:cs typeface="Arial"/>
              </a:rPr>
              <a:t>278</a:t>
            </a:r>
          </a:p>
          <a:p>
            <a:pPr algn="ctr">
              <a:lnSpc>
                <a:spcPct val="70000"/>
              </a:lnSpc>
            </a:pPr>
            <a:r>
              <a:rPr lang="en-US" sz="2800" b="1" dirty="0" smtClean="0">
                <a:latin typeface="Arial"/>
                <a:cs typeface="Arial"/>
              </a:rPr>
              <a:t>Million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3" name="CuadroTexto 24"/>
          <p:cNvSpPr txBox="1"/>
          <p:nvPr/>
        </p:nvSpPr>
        <p:spPr>
          <a:xfrm>
            <a:off x="568758" y="4592943"/>
            <a:ext cx="1232268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400" dirty="0" smtClean="0">
                <a:latin typeface="Arial"/>
                <a:cs typeface="Arial"/>
              </a:rPr>
              <a:t>10+</a:t>
            </a:r>
          </a:p>
          <a:p>
            <a:pPr algn="ctr">
              <a:lnSpc>
                <a:spcPct val="70000"/>
              </a:lnSpc>
            </a:pPr>
            <a:r>
              <a:rPr lang="en-US" sz="2800" dirty="0">
                <a:latin typeface="Arial"/>
                <a:cs typeface="Arial"/>
              </a:rPr>
              <a:t>B</a:t>
            </a:r>
            <a:r>
              <a:rPr lang="en-US" sz="2800" dirty="0" smtClean="0">
                <a:latin typeface="Arial"/>
                <a:cs typeface="Arial"/>
              </a:rPr>
              <a:t>illion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4" name="CuadroTexto 25"/>
          <p:cNvSpPr txBox="1"/>
          <p:nvPr/>
        </p:nvSpPr>
        <p:spPr>
          <a:xfrm>
            <a:off x="416191" y="3120356"/>
            <a:ext cx="1479303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400" dirty="0" smtClean="0">
                <a:latin typeface="Arial"/>
                <a:cs typeface="Arial"/>
              </a:rPr>
              <a:t>100+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>
                <a:latin typeface="Arial"/>
                <a:cs typeface="Arial"/>
              </a:rPr>
              <a:t>Million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5" name="CuadroTexto 33"/>
          <p:cNvSpPr txBox="1"/>
          <p:nvPr/>
        </p:nvSpPr>
        <p:spPr>
          <a:xfrm>
            <a:off x="1808755" y="1797336"/>
            <a:ext cx="16096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</a:t>
            </a:r>
            <a:r>
              <a:rPr lang="en-US" sz="1600" i="1" dirty="0" smtClean="0">
                <a:latin typeface="Arial"/>
                <a:cs typeface="Arial"/>
              </a:rPr>
              <a:t>urrent </a:t>
            </a:r>
          </a:p>
          <a:p>
            <a:r>
              <a:rPr lang="en-US" sz="1600" i="1" dirty="0">
                <a:latin typeface="Arial"/>
                <a:cs typeface="Arial"/>
              </a:rPr>
              <a:t>D</a:t>
            </a:r>
            <a:r>
              <a:rPr lang="en-US" sz="1600" i="1" dirty="0" smtClean="0">
                <a:latin typeface="Arial"/>
                <a:cs typeface="Arial"/>
              </a:rPr>
              <a:t>omain </a:t>
            </a:r>
            <a:r>
              <a:rPr lang="en-US" sz="1600" i="1" dirty="0">
                <a:latin typeface="Arial"/>
                <a:cs typeface="Arial"/>
              </a:rPr>
              <a:t>N</a:t>
            </a:r>
            <a:r>
              <a:rPr lang="en-US" sz="1600" i="1" dirty="0" smtClean="0">
                <a:latin typeface="Arial"/>
                <a:cs typeface="Arial"/>
              </a:rPr>
              <a:t>ames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36" name="CuadroTexto 34"/>
          <p:cNvSpPr txBox="1"/>
          <p:nvPr/>
        </p:nvSpPr>
        <p:spPr>
          <a:xfrm>
            <a:off x="1868472" y="3175353"/>
            <a:ext cx="1230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Arial"/>
                <a:cs typeface="Arial"/>
              </a:rPr>
              <a:t>ccTLD</a:t>
            </a:r>
            <a:r>
              <a:rPr lang="en-US" sz="1600" i="1" dirty="0" smtClean="0">
                <a:latin typeface="Arial"/>
                <a:cs typeface="Arial"/>
              </a:rPr>
              <a:t> </a:t>
            </a:r>
          </a:p>
          <a:p>
            <a:r>
              <a:rPr lang="en-US" sz="1600" i="1" dirty="0">
                <a:latin typeface="Arial"/>
                <a:cs typeface="Arial"/>
              </a:rPr>
              <a:t>D</a:t>
            </a:r>
            <a:r>
              <a:rPr lang="en-US" sz="1600" i="1" dirty="0" smtClean="0">
                <a:latin typeface="Arial"/>
                <a:cs typeface="Arial"/>
              </a:rPr>
              <a:t>omains</a:t>
            </a:r>
          </a:p>
        </p:txBody>
      </p:sp>
      <p:sp>
        <p:nvSpPr>
          <p:cNvPr id="37" name="CuadroTexto 35"/>
          <p:cNvSpPr txBox="1"/>
          <p:nvPr/>
        </p:nvSpPr>
        <p:spPr>
          <a:xfrm>
            <a:off x="1791932" y="4796550"/>
            <a:ext cx="1275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Current </a:t>
            </a:r>
            <a:r>
              <a:rPr lang="en-US" sz="1600" i="1" dirty="0">
                <a:latin typeface="Arial"/>
                <a:cs typeface="Arial"/>
              </a:rPr>
              <a:t>H</a:t>
            </a:r>
            <a:r>
              <a:rPr lang="en-US" sz="1600" i="1" dirty="0" smtClean="0">
                <a:latin typeface="Arial"/>
                <a:cs typeface="Arial"/>
              </a:rPr>
              <a:t>ostnames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99218" y="1715767"/>
            <a:ext cx="36780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Questions That Can Be Answered  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Using Passive DNS</a:t>
            </a:r>
          </a:p>
          <a:p>
            <a:endParaRPr lang="en-US" dirty="0"/>
          </a:p>
          <a:p>
            <a:pPr marL="285750" indent="-285750">
              <a:buFontTx/>
              <a:buChar char="-"/>
              <a:defRPr/>
            </a:pPr>
            <a:r>
              <a:rPr lang="en-US" dirty="0" smtClean="0"/>
              <a:t>Where </a:t>
            </a:r>
            <a:r>
              <a:rPr lang="en-US" dirty="0"/>
              <a:t>did this domain name point to in the past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 smtClean="0"/>
              <a:t>What </a:t>
            </a:r>
            <a:r>
              <a:rPr lang="en-US" dirty="0"/>
              <a:t>domain names are hosted by a given </a:t>
            </a:r>
            <a:r>
              <a:rPr lang="en-US" dirty="0" err="1"/>
              <a:t>nameserver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 smtClean="0"/>
              <a:t>What </a:t>
            </a:r>
            <a:r>
              <a:rPr lang="en-US" dirty="0"/>
              <a:t>domain names point into a given IP network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 smtClean="0"/>
              <a:t>What </a:t>
            </a:r>
            <a:r>
              <a:rPr lang="en-US" dirty="0"/>
              <a:t>subdomains exist below a certain domain name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 smtClean="0"/>
              <a:t>What </a:t>
            </a:r>
            <a:r>
              <a:rPr lang="en-US" dirty="0"/>
              <a:t>new names are hosted in </a:t>
            </a:r>
            <a:r>
              <a:rPr lang="en-US" dirty="0" err="1"/>
              <a:t>ccTLDs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4" name="Right Brace 43"/>
          <p:cNvSpPr/>
          <p:nvPr/>
        </p:nvSpPr>
        <p:spPr>
          <a:xfrm>
            <a:off x="3148211" y="1729276"/>
            <a:ext cx="635047" cy="389087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13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5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3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36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DNSDB Searches</a:t>
            </a:r>
            <a:endParaRPr lang="en-US" dirty="0"/>
          </a:p>
        </p:txBody>
      </p:sp>
      <p:pic>
        <p:nvPicPr>
          <p:cNvPr id="5" name="Picture 4" descr="DNSDB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1358900"/>
            <a:ext cx="6185900" cy="532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500" y="1384301"/>
            <a:ext cx="20193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Record Types</a:t>
            </a:r>
            <a:endParaRPr lang="en-US" dirty="0" smtClean="0"/>
          </a:p>
          <a:p>
            <a:r>
              <a:rPr lang="en-US" dirty="0" smtClean="0"/>
              <a:t>ANY-DNSSEC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AAAA</a:t>
            </a:r>
          </a:p>
          <a:p>
            <a:r>
              <a:rPr lang="en-US" dirty="0" smtClean="0"/>
              <a:t>NS</a:t>
            </a:r>
          </a:p>
          <a:p>
            <a:r>
              <a:rPr lang="en-US" dirty="0" smtClean="0"/>
              <a:t>CNAME</a:t>
            </a:r>
          </a:p>
          <a:p>
            <a:r>
              <a:rPr lang="en-US" dirty="0" smtClean="0"/>
              <a:t>DNAME</a:t>
            </a:r>
          </a:p>
          <a:p>
            <a:r>
              <a:rPr lang="en-US" dirty="0" smtClean="0"/>
              <a:t>PTR</a:t>
            </a:r>
          </a:p>
          <a:p>
            <a:r>
              <a:rPr lang="en-US" dirty="0" smtClean="0"/>
              <a:t>MX</a:t>
            </a:r>
          </a:p>
          <a:p>
            <a:r>
              <a:rPr lang="en-US" dirty="0" smtClean="0"/>
              <a:t>SRV</a:t>
            </a:r>
          </a:p>
          <a:p>
            <a:r>
              <a:rPr lang="en-US" dirty="0" smtClean="0"/>
              <a:t>TXT</a:t>
            </a:r>
          </a:p>
          <a:p>
            <a:r>
              <a:rPr lang="en-US" dirty="0" smtClean="0"/>
              <a:t>DS</a:t>
            </a:r>
          </a:p>
          <a:p>
            <a:r>
              <a:rPr lang="en-US" dirty="0" smtClean="0"/>
              <a:t>DLV</a:t>
            </a:r>
          </a:p>
          <a:p>
            <a:r>
              <a:rPr lang="en-US" dirty="0" smtClean="0"/>
              <a:t>RRSIG</a:t>
            </a:r>
          </a:p>
          <a:p>
            <a:r>
              <a:rPr lang="en-US" dirty="0" smtClean="0"/>
              <a:t>NSEC</a:t>
            </a:r>
          </a:p>
          <a:p>
            <a:r>
              <a:rPr lang="en-US" dirty="0" smtClean="0"/>
              <a:t>DNSKEY</a:t>
            </a:r>
          </a:p>
          <a:p>
            <a:r>
              <a:rPr lang="en-US" dirty="0" smtClean="0"/>
              <a:t>NSEC3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8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0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60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Goals For Today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What Is 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he 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ew 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ormal?</a:t>
            </a:r>
          </a:p>
          <a:p>
            <a:r>
              <a:rPr lang="en-US" dirty="0" smtClean="0">
                <a:latin typeface="Arial"/>
                <a:cs typeface="Arial"/>
              </a:rPr>
              <a:t>Don’t Have Security As Afterthought</a:t>
            </a:r>
          </a:p>
          <a:p>
            <a:r>
              <a:rPr lang="en-US" dirty="0" smtClean="0">
                <a:latin typeface="Arial"/>
                <a:cs typeface="Arial"/>
              </a:rPr>
              <a:t>The Role DNS plays</a:t>
            </a:r>
          </a:p>
          <a:p>
            <a:r>
              <a:rPr lang="en-US" dirty="0" smtClean="0">
                <a:latin typeface="Arial"/>
                <a:cs typeface="Arial"/>
              </a:rPr>
              <a:t>Observable Behavior</a:t>
            </a:r>
          </a:p>
          <a:p>
            <a:r>
              <a:rPr lang="en-US" dirty="0" smtClean="0">
                <a:latin typeface="Arial"/>
                <a:cs typeface="Arial"/>
              </a:rPr>
              <a:t>Determining What Is Abnormal</a:t>
            </a:r>
          </a:p>
          <a:p>
            <a:r>
              <a:rPr lang="en-US" dirty="0" smtClean="0">
                <a:latin typeface="Arial"/>
                <a:cs typeface="Arial"/>
              </a:rPr>
              <a:t>How We Can Continue To Evolve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8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0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578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6371" y="863513"/>
            <a:ext cx="8056735" cy="65295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charset="0"/>
              </a:rPr>
              <a:t>IPv6 Reserved Addresses (RFC 6890)</a:t>
            </a:r>
            <a:r>
              <a:rPr lang="en-US" sz="3200" dirty="0">
                <a:latin typeface="Arial Narrow" charset="0"/>
              </a:rPr>
              <a:t/>
            </a:r>
            <a:br>
              <a:rPr lang="en-US" sz="3200" dirty="0">
                <a:latin typeface="Arial Narrow" charset="0"/>
              </a:rPr>
            </a:br>
            <a:endParaRPr lang="en-US" sz="3200" dirty="0">
              <a:latin typeface="Arial Narrow" charset="0"/>
            </a:endParaRPr>
          </a:p>
        </p:txBody>
      </p:sp>
      <p:graphicFrame>
        <p:nvGraphicFramePr>
          <p:cNvPr id="5007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272323"/>
              </p:ext>
            </p:extLst>
          </p:nvPr>
        </p:nvGraphicFramePr>
        <p:xfrm>
          <a:off x="562980" y="1504137"/>
          <a:ext cx="7636258" cy="5074770"/>
        </p:xfrm>
        <a:graphic>
          <a:graphicData uri="http://schemas.openxmlformats.org/drawingml/2006/table">
            <a:tbl>
              <a:tblPr/>
              <a:tblGrid>
                <a:gridCol w="3818129"/>
                <a:gridCol w="3818129"/>
              </a:tblGrid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Description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Network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unspecified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:: /128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loopback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::1 /128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IPv4-IPv6 Translation address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64::ff9b::/96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IPv4-compatible IPv6 address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::/96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IPv4-mapped IPv6 address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::ffff:0:0/96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discard-only prefix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100::/64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TEREDO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2001::/32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benchmarking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2001:2::/48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ORCHID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2001:10::/28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6to4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2002::/16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reserved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::/8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unique-local address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fc00::/7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multicast address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ff00::/8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documentation addresses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2001:db8::/32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399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401050" cy="1184274"/>
          </a:xfrm>
        </p:spPr>
        <p:txBody>
          <a:bodyPr>
            <a:normAutofit/>
          </a:bodyPr>
          <a:lstStyle/>
          <a:p>
            <a:r>
              <a:rPr lang="en-US" dirty="0" err="1" smtClean="0"/>
              <a:t>Rdata</a:t>
            </a:r>
            <a:r>
              <a:rPr lang="en-US" dirty="0" smtClean="0"/>
              <a:t> for 2001:DB8::/32 ?!?</a:t>
            </a:r>
            <a:endParaRPr lang="en-US" dirty="0"/>
          </a:p>
        </p:txBody>
      </p:sp>
      <p:pic>
        <p:nvPicPr>
          <p:cNvPr id="5" name="Picture 4" descr="Screen Shot 2016-02-17 at 5.3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430955"/>
            <a:ext cx="7538156" cy="51829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gray">
          <a:xfrm>
            <a:off x="4851400" y="2362200"/>
            <a:ext cx="2209800" cy="241300"/>
          </a:xfrm>
          <a:prstGeom prst="ellipse">
            <a:avLst/>
          </a:prstGeom>
          <a:noFill/>
          <a:ln w="57150" cap="sq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25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Changes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31906" cy="43550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Tracks </a:t>
            </a:r>
            <a:r>
              <a:rPr lang="en-US" b="1" i="1" dirty="0" smtClean="0"/>
              <a:t>Newly </a:t>
            </a:r>
            <a:r>
              <a:rPr lang="en-US" b="1" i="1" dirty="0"/>
              <a:t>O</a:t>
            </a:r>
            <a:r>
              <a:rPr lang="en-US" b="1" i="1" dirty="0" smtClean="0"/>
              <a:t>bserved </a:t>
            </a:r>
            <a:r>
              <a:rPr lang="en-US" dirty="0" smtClean="0"/>
              <a:t>Resource Record sets (</a:t>
            </a:r>
            <a:r>
              <a:rPr lang="en-US" dirty="0" err="1" smtClean="0"/>
              <a:t>RRsets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DNS Review</a:t>
            </a:r>
          </a:p>
          <a:p>
            <a:pPr lvl="1"/>
            <a:r>
              <a:rPr lang="en-US" dirty="0"/>
              <a:t>A "resource record" is a single DNS record, such as (but not limited to) a DNS "A" record mapping a fully-qualified domain name to an </a:t>
            </a:r>
            <a:r>
              <a:rPr lang="en-US" dirty="0" smtClean="0"/>
              <a:t>IPv4 </a:t>
            </a:r>
            <a:r>
              <a:rPr lang="en-US" dirty="0"/>
              <a:t>address. </a:t>
            </a:r>
            <a:endParaRPr lang="en-US" dirty="0" smtClean="0"/>
          </a:p>
          <a:p>
            <a:pPr lvl="1"/>
            <a:r>
              <a:rPr lang="en-US" dirty="0"/>
              <a:t>A "resource record set" consist of "all the records of a given type for a given domain." 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ew entry gets written into DNS Changes Channel when:</a:t>
            </a:r>
          </a:p>
          <a:p>
            <a:pPr lvl="1"/>
            <a:r>
              <a:rPr lang="en-US" dirty="0"/>
              <a:t>A new </a:t>
            </a:r>
            <a:r>
              <a:rPr lang="en-US" dirty="0" err="1"/>
              <a:t>rrname</a:t>
            </a:r>
            <a:r>
              <a:rPr lang="en-US" dirty="0"/>
              <a:t> ("FQDN") entry is written </a:t>
            </a:r>
            <a:r>
              <a:rPr lang="en-US" dirty="0" smtClean="0"/>
              <a:t>to </a:t>
            </a:r>
            <a:r>
              <a:rPr lang="en-US" dirty="0"/>
              <a:t>the Newly Observed Fully Qualified Domain </a:t>
            </a:r>
            <a:r>
              <a:rPr lang="en-US" dirty="0" smtClean="0"/>
              <a:t>Names </a:t>
            </a:r>
            <a:r>
              <a:rPr lang="en-US" dirty="0"/>
              <a:t>Channel, </a:t>
            </a: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resource records returned in response to a query differ from the resource records previously </a:t>
            </a:r>
            <a:r>
              <a:rPr lang="en-US" dirty="0" smtClean="0"/>
              <a:t>returned </a:t>
            </a:r>
            <a:r>
              <a:rPr lang="en-US" dirty="0"/>
              <a:t>for that query </a:t>
            </a: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6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8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053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41800" y="2159000"/>
            <a:ext cx="3835400" cy="350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100" y="2197100"/>
            <a:ext cx="3403600" cy="350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426450" cy="1285873"/>
          </a:xfrm>
        </p:spPr>
        <p:txBody>
          <a:bodyPr/>
          <a:lstStyle/>
          <a:p>
            <a:r>
              <a:rPr lang="en-US" dirty="0" smtClean="0"/>
              <a:t>DNS Changes Sample Observations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100" y="1943100"/>
            <a:ext cx="3467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domain: ns1p.net.</a:t>
            </a:r>
            <a:endParaRPr lang="en-US" dirty="0"/>
          </a:p>
          <a:p>
            <a:r>
              <a:rPr lang="en-US" dirty="0" err="1" smtClean="0"/>
              <a:t>time_seen</a:t>
            </a:r>
            <a:r>
              <a:rPr lang="en-US" dirty="0" smtClean="0"/>
              <a:t>: 2016</a:t>
            </a:r>
            <a:r>
              <a:rPr lang="en-US" dirty="0"/>
              <a:t>-02-18 01:35:</a:t>
            </a:r>
            <a:r>
              <a:rPr lang="en-US" dirty="0" smtClean="0"/>
              <a:t>20</a:t>
            </a:r>
            <a:endParaRPr lang="en-US" dirty="0"/>
          </a:p>
          <a:p>
            <a:r>
              <a:rPr lang="en-US" dirty="0" err="1" smtClean="0"/>
              <a:t>rrname</a:t>
            </a:r>
            <a:r>
              <a:rPr lang="en-US" dirty="0" smtClean="0"/>
              <a:t>: syix3schsv.r.ns1p.net.</a:t>
            </a:r>
            <a:endParaRPr lang="en-US" dirty="0"/>
          </a:p>
          <a:p>
            <a:r>
              <a:rPr lang="en-US" dirty="0" err="1" smtClean="0"/>
              <a:t>rrclass</a:t>
            </a:r>
            <a:r>
              <a:rPr lang="en-US" dirty="0" smtClean="0"/>
              <a:t>: IN</a:t>
            </a:r>
            <a:endParaRPr lang="en-US" dirty="0"/>
          </a:p>
          <a:p>
            <a:r>
              <a:rPr lang="en-US" dirty="0" err="1" smtClean="0"/>
              <a:t>rrtype</a:t>
            </a:r>
            <a:r>
              <a:rPr lang="en-US" dirty="0" smtClean="0"/>
              <a:t>: A</a:t>
            </a:r>
            <a:endParaRPr lang="en-US" dirty="0"/>
          </a:p>
          <a:p>
            <a:r>
              <a:rPr lang="en-US" dirty="0" err="1" smtClean="0"/>
              <a:t>rdata</a:t>
            </a:r>
            <a:r>
              <a:rPr lang="en-US" dirty="0" smtClean="0"/>
              <a:t>: 104.131.148.46</a:t>
            </a:r>
            <a:endParaRPr lang="en-US" dirty="0"/>
          </a:p>
          <a:p>
            <a:r>
              <a:rPr lang="en-US" dirty="0" err="1" smtClean="0"/>
              <a:t>new_domain</a:t>
            </a:r>
            <a:r>
              <a:rPr lang="en-US" dirty="0" smtClean="0"/>
              <a:t>: false</a:t>
            </a:r>
            <a:endParaRPr lang="en-US" dirty="0"/>
          </a:p>
          <a:p>
            <a:r>
              <a:rPr lang="en-US" dirty="0" err="1" smtClean="0"/>
              <a:t>new_rrname</a:t>
            </a:r>
            <a:r>
              <a:rPr lang="en-US" dirty="0" smtClean="0"/>
              <a:t>: true</a:t>
            </a:r>
            <a:endParaRPr lang="en-US" dirty="0"/>
          </a:p>
          <a:p>
            <a:r>
              <a:rPr lang="en-US" dirty="0" err="1" smtClean="0"/>
              <a:t>new_rrtype</a:t>
            </a:r>
            <a:r>
              <a:rPr lang="en-US" dirty="0" smtClean="0"/>
              <a:t>: true</a:t>
            </a:r>
            <a:endParaRPr lang="en-US" dirty="0"/>
          </a:p>
          <a:p>
            <a:r>
              <a:rPr lang="en-US" dirty="0" err="1" smtClean="0"/>
              <a:t>new_rr</a:t>
            </a:r>
            <a:r>
              <a:rPr lang="en-US" dirty="0" smtClean="0"/>
              <a:t>: true</a:t>
            </a:r>
            <a:endParaRPr lang="en-US" dirty="0"/>
          </a:p>
          <a:p>
            <a:r>
              <a:rPr lang="en-US" dirty="0" err="1" smtClean="0"/>
              <a:t>new_rrset</a:t>
            </a:r>
            <a:r>
              <a:rPr lang="en-US" dirty="0" smtClean="0"/>
              <a:t>: </a:t>
            </a:r>
            <a:r>
              <a:rPr lang="en-US" dirty="0"/>
              <a:t>true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1" y="213360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domain: </a:t>
            </a:r>
            <a:r>
              <a:rPr lang="en-US" dirty="0" err="1" smtClean="0"/>
              <a:t>dotnxdomain.net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time_seen</a:t>
            </a:r>
            <a:r>
              <a:rPr lang="en-US" dirty="0" smtClean="0"/>
              <a:t>: 2016</a:t>
            </a:r>
            <a:r>
              <a:rPr lang="en-US" dirty="0"/>
              <a:t>-02-18 01:27:</a:t>
            </a:r>
            <a:r>
              <a:rPr lang="en-US" dirty="0" smtClean="0"/>
              <a:t>22</a:t>
            </a:r>
            <a:endParaRPr lang="en-US" dirty="0"/>
          </a:p>
          <a:p>
            <a:r>
              <a:rPr lang="en-US" dirty="0" err="1" smtClean="0"/>
              <a:t>rrname</a:t>
            </a:r>
            <a:r>
              <a:rPr lang="en-US" dirty="0" smtClean="0"/>
              <a:t>: 06u</a:t>
            </a:r>
            <a:r>
              <a:rPr lang="en-US" dirty="0"/>
              <a:t>-u64da9ece-s1455758842-i5125.am.dotnxdomain.net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rrclass</a:t>
            </a:r>
            <a:r>
              <a:rPr lang="en-US" dirty="0" smtClean="0"/>
              <a:t>: IN</a:t>
            </a:r>
            <a:endParaRPr lang="en-US" dirty="0"/>
          </a:p>
          <a:p>
            <a:r>
              <a:rPr lang="en-US" dirty="0" err="1" smtClean="0"/>
              <a:t>rrtype</a:t>
            </a:r>
            <a:r>
              <a:rPr lang="en-US" dirty="0" smtClean="0"/>
              <a:t>: AAAA</a:t>
            </a:r>
            <a:endParaRPr lang="en-US" dirty="0"/>
          </a:p>
          <a:p>
            <a:r>
              <a:rPr lang="en-US" dirty="0" err="1" smtClean="0"/>
              <a:t>rdata</a:t>
            </a:r>
            <a:r>
              <a:rPr lang="en-US" dirty="0" smtClean="0"/>
              <a:t>: 2600</a:t>
            </a:r>
            <a:r>
              <a:rPr lang="en-US" dirty="0"/>
              <a:t>:3c00::f03c:91ff:fe98:</a:t>
            </a:r>
            <a:r>
              <a:rPr lang="en-US" dirty="0" smtClean="0"/>
              <a:t>16c8</a:t>
            </a:r>
            <a:endParaRPr lang="en-US" dirty="0"/>
          </a:p>
          <a:p>
            <a:r>
              <a:rPr lang="en-US" dirty="0" err="1" smtClean="0"/>
              <a:t>new_domain</a:t>
            </a:r>
            <a:r>
              <a:rPr lang="en-US" dirty="0" smtClean="0"/>
              <a:t>: false</a:t>
            </a:r>
            <a:endParaRPr lang="en-US" dirty="0"/>
          </a:p>
          <a:p>
            <a:r>
              <a:rPr lang="en-US" dirty="0" err="1" smtClean="0"/>
              <a:t>new_rrname</a:t>
            </a:r>
            <a:r>
              <a:rPr lang="en-US" dirty="0" smtClean="0"/>
              <a:t>: false</a:t>
            </a:r>
            <a:endParaRPr lang="en-US" dirty="0"/>
          </a:p>
          <a:p>
            <a:r>
              <a:rPr lang="en-US" dirty="0" err="1" smtClean="0"/>
              <a:t>new_rrtype</a:t>
            </a:r>
            <a:r>
              <a:rPr lang="en-US" dirty="0" smtClean="0"/>
              <a:t>: true</a:t>
            </a:r>
            <a:endParaRPr lang="en-US" dirty="0"/>
          </a:p>
          <a:p>
            <a:r>
              <a:rPr lang="en-US" dirty="0" err="1" smtClean="0"/>
              <a:t>new_rr</a:t>
            </a:r>
            <a:r>
              <a:rPr lang="en-US" dirty="0" smtClean="0"/>
              <a:t>:  </a:t>
            </a:r>
            <a:r>
              <a:rPr lang="en-US" dirty="0"/>
              <a:t>true</a:t>
            </a:r>
          </a:p>
          <a:p>
            <a:r>
              <a:rPr lang="en-US" dirty="0" err="1" smtClean="0"/>
              <a:t>new_rrset</a:t>
            </a:r>
            <a:r>
              <a:rPr lang="en-US" dirty="0" smtClean="0"/>
              <a:t>: </a:t>
            </a:r>
            <a:r>
              <a:rPr lang="en-US" dirty="0"/>
              <a:t>true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1800" y="1574800"/>
            <a:ext cx="1818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1: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79900" y="1562100"/>
            <a:ext cx="1818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2:</a:t>
            </a:r>
            <a:endParaRPr lang="en-US" sz="2800" b="1" dirty="0"/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12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4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32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in the Sample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15" y="1586566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2200" b="1" dirty="0" err="1">
                <a:cs typeface="Calibri"/>
              </a:rPr>
              <a:t>new_domain</a:t>
            </a:r>
            <a:r>
              <a:rPr lang="en-US" sz="2200" b="1" dirty="0">
                <a:cs typeface="Calibri"/>
              </a:rPr>
              <a:t>:</a:t>
            </a:r>
            <a:r>
              <a:rPr lang="en-US" sz="2200" dirty="0">
                <a:cs typeface="Calibri"/>
              </a:rPr>
              <a:t> The </a:t>
            </a:r>
            <a:r>
              <a:rPr lang="en-US" sz="2200" u="sng" dirty="0">
                <a:cs typeface="Calibri"/>
              </a:rPr>
              <a:t>base domain</a:t>
            </a:r>
            <a:r>
              <a:rPr lang="en-US" sz="2200" dirty="0">
                <a:cs typeface="Calibri"/>
              </a:rPr>
              <a:t> has never been seen before</a:t>
            </a:r>
          </a:p>
          <a:p>
            <a:r>
              <a:rPr lang="en-US" sz="2200" b="1" dirty="0" err="1">
                <a:cs typeface="Calibri"/>
              </a:rPr>
              <a:t>new_rrname</a:t>
            </a:r>
            <a:r>
              <a:rPr lang="en-US" sz="2200" b="1" dirty="0">
                <a:cs typeface="Calibri"/>
              </a:rPr>
              <a:t>:</a:t>
            </a:r>
            <a:r>
              <a:rPr lang="en-US" sz="2200" dirty="0">
                <a:cs typeface="Calibri"/>
              </a:rPr>
              <a:t> The </a:t>
            </a:r>
            <a:r>
              <a:rPr lang="en-US" sz="2200" u="sng" dirty="0">
                <a:cs typeface="Calibri"/>
              </a:rPr>
              <a:t>FQDN</a:t>
            </a:r>
            <a:r>
              <a:rPr lang="en-US" sz="2200" dirty="0">
                <a:cs typeface="Calibri"/>
              </a:rPr>
              <a:t> has never been seen before</a:t>
            </a:r>
          </a:p>
          <a:p>
            <a:r>
              <a:rPr lang="en-US" sz="2200" b="1" dirty="0" err="1">
                <a:cs typeface="Calibri"/>
              </a:rPr>
              <a:t>new_rrtype</a:t>
            </a:r>
            <a:r>
              <a:rPr lang="en-US" sz="2200" b="1" dirty="0">
                <a:cs typeface="Calibri"/>
              </a:rPr>
              <a:t>:</a:t>
            </a:r>
            <a:r>
              <a:rPr lang="en-US" sz="2200" dirty="0">
                <a:cs typeface="Calibri"/>
              </a:rPr>
              <a:t> This is a new resource record </a:t>
            </a:r>
            <a:r>
              <a:rPr lang="en-US" sz="2200" u="sng" dirty="0">
                <a:cs typeface="Calibri"/>
              </a:rPr>
              <a:t>type</a:t>
            </a:r>
            <a:r>
              <a:rPr lang="en-US" sz="2200" dirty="0">
                <a:cs typeface="Calibri"/>
              </a:rPr>
              <a:t> for this FQDN</a:t>
            </a:r>
          </a:p>
          <a:p>
            <a:r>
              <a:rPr lang="en-US" sz="2200" b="1" dirty="0" err="1">
                <a:cs typeface="Calibri"/>
              </a:rPr>
              <a:t>new_rr</a:t>
            </a:r>
            <a:r>
              <a:rPr lang="en-US" sz="2200" b="1" dirty="0">
                <a:cs typeface="Calibri"/>
              </a:rPr>
              <a:t>:</a:t>
            </a:r>
            <a:r>
              <a:rPr lang="en-US" sz="2200" dirty="0">
                <a:cs typeface="Calibri"/>
              </a:rPr>
              <a:t> This exact </a:t>
            </a:r>
            <a:r>
              <a:rPr lang="en-US" sz="2200" u="sng" dirty="0">
                <a:cs typeface="Calibri"/>
              </a:rPr>
              <a:t>resource record</a:t>
            </a:r>
            <a:r>
              <a:rPr lang="en-US" sz="2200" dirty="0">
                <a:cs typeface="Calibri"/>
              </a:rPr>
              <a:t> has never been seen before</a:t>
            </a:r>
          </a:p>
          <a:p>
            <a:r>
              <a:rPr lang="en-US" sz="2200" b="1" dirty="0" err="1">
                <a:cs typeface="Calibri"/>
              </a:rPr>
              <a:t>new_rrset</a:t>
            </a:r>
            <a:r>
              <a:rPr lang="en-US" sz="2200" b="1" dirty="0">
                <a:cs typeface="Calibri"/>
              </a:rPr>
              <a:t>:</a:t>
            </a:r>
            <a:r>
              <a:rPr lang="en-US" sz="2200" dirty="0">
                <a:cs typeface="Calibri"/>
              </a:rPr>
              <a:t> This exact resource record set has never been seen before.</a:t>
            </a:r>
            <a:br>
              <a:rPr lang="en-US" sz="2200" dirty="0">
                <a:cs typeface="Calibri"/>
              </a:rPr>
            </a:br>
            <a:endParaRPr lang="en-US" sz="2200" dirty="0" smtClean="0">
              <a:cs typeface="Calibri"/>
            </a:endParaRPr>
          </a:p>
          <a:p>
            <a:r>
              <a:rPr lang="en-US" sz="2200" b="1" dirty="0" smtClean="0">
                <a:cs typeface="Calibri"/>
              </a:rPr>
              <a:t>Notes</a:t>
            </a:r>
            <a:endParaRPr lang="en-US" sz="2200" b="1" dirty="0">
              <a:cs typeface="Calibri"/>
            </a:endParaRPr>
          </a:p>
          <a:p>
            <a:pPr lvl="1">
              <a:buFont typeface="Lucida Grande"/>
              <a:buChar char="-"/>
            </a:pPr>
            <a:r>
              <a:rPr lang="en-US" sz="2000" dirty="0">
                <a:cs typeface="Calibri"/>
              </a:rPr>
              <a:t>If </a:t>
            </a:r>
            <a:r>
              <a:rPr lang="en-US" sz="2000" dirty="0" err="1">
                <a:cs typeface="Calibri"/>
              </a:rPr>
              <a:t>new_domain</a:t>
            </a:r>
            <a:r>
              <a:rPr lang="en-US" sz="2000" dirty="0">
                <a:cs typeface="Calibri"/>
              </a:rPr>
              <a:t> is true, {</a:t>
            </a:r>
            <a:r>
              <a:rPr lang="en-US" sz="2000" dirty="0" err="1">
                <a:cs typeface="Calibri"/>
              </a:rPr>
              <a:t>new_rrname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new_rrtype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new_rr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new_rrset</a:t>
            </a:r>
            <a:r>
              <a:rPr lang="en-US" sz="2000" dirty="0">
                <a:cs typeface="Calibri"/>
              </a:rPr>
              <a:t>} will all</a:t>
            </a:r>
            <a:r>
              <a:rPr lang="en-US" sz="2000" i="1" dirty="0">
                <a:cs typeface="Calibri"/>
              </a:rPr>
              <a:t> also</a:t>
            </a:r>
            <a:r>
              <a:rPr lang="en-US" sz="2000" dirty="0">
                <a:cs typeface="Calibri"/>
              </a:rPr>
              <a:t> be true</a:t>
            </a:r>
          </a:p>
          <a:p>
            <a:pPr lvl="1">
              <a:buFont typeface="Lucida Grande"/>
              <a:buChar char="-"/>
            </a:pPr>
            <a:r>
              <a:rPr lang="en-US" sz="2000" dirty="0">
                <a:cs typeface="Calibri"/>
              </a:rPr>
              <a:t>If </a:t>
            </a:r>
            <a:r>
              <a:rPr lang="en-US" sz="2000" dirty="0" err="1">
                <a:cs typeface="Calibri"/>
              </a:rPr>
              <a:t>new_rrname</a:t>
            </a:r>
            <a:r>
              <a:rPr lang="en-US" sz="2000" dirty="0">
                <a:cs typeface="Calibri"/>
              </a:rPr>
              <a:t> is true, {</a:t>
            </a:r>
            <a:r>
              <a:rPr lang="en-US" sz="2000" dirty="0" err="1">
                <a:cs typeface="Calibri"/>
              </a:rPr>
              <a:t>new_rrtype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new_rr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new_rrset</a:t>
            </a:r>
            <a:r>
              <a:rPr lang="en-US" sz="2000" dirty="0">
                <a:cs typeface="Calibri"/>
              </a:rPr>
              <a:t>} will</a:t>
            </a:r>
            <a:r>
              <a:rPr lang="en-US" sz="2000" i="1" dirty="0">
                <a:cs typeface="Calibri"/>
              </a:rPr>
              <a:t> also</a:t>
            </a:r>
            <a:r>
              <a:rPr lang="en-US" sz="2000" dirty="0">
                <a:cs typeface="Calibri"/>
              </a:rPr>
              <a:t> be true</a:t>
            </a:r>
          </a:p>
          <a:p>
            <a:pPr lvl="1">
              <a:buFont typeface="Lucida Grande"/>
              <a:buChar char="-"/>
            </a:pPr>
            <a:r>
              <a:rPr lang="en-US" sz="2000" dirty="0">
                <a:cs typeface="Calibri"/>
              </a:rPr>
              <a:t>If </a:t>
            </a:r>
            <a:r>
              <a:rPr lang="en-US" sz="2000" dirty="0" err="1">
                <a:cs typeface="Calibri"/>
              </a:rPr>
              <a:t>new_rrtype</a:t>
            </a:r>
            <a:r>
              <a:rPr lang="en-US" sz="2000" dirty="0">
                <a:cs typeface="Calibri"/>
              </a:rPr>
              <a:t> is true, {</a:t>
            </a:r>
            <a:r>
              <a:rPr lang="en-US" sz="2000" dirty="0" err="1">
                <a:cs typeface="Calibri"/>
              </a:rPr>
              <a:t>new_rr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new_rrset</a:t>
            </a:r>
            <a:r>
              <a:rPr lang="en-US" sz="2000" dirty="0">
                <a:cs typeface="Calibri"/>
              </a:rPr>
              <a:t>} will </a:t>
            </a:r>
            <a:r>
              <a:rPr lang="en-US" sz="2000" i="1" dirty="0">
                <a:cs typeface="Calibri"/>
              </a:rPr>
              <a:t>also</a:t>
            </a:r>
            <a:r>
              <a:rPr lang="en-US" sz="2000" dirty="0">
                <a:cs typeface="Calibri"/>
              </a:rPr>
              <a:t> be true</a:t>
            </a:r>
          </a:p>
          <a:p>
            <a:pPr lvl="1">
              <a:buFont typeface="Lucida Grande"/>
              <a:buChar char="-"/>
            </a:pPr>
            <a:r>
              <a:rPr lang="en-US" sz="2000" dirty="0" err="1">
                <a:cs typeface="Calibri"/>
              </a:rPr>
              <a:t>New_rrset</a:t>
            </a:r>
            <a:r>
              <a:rPr lang="en-US" sz="2000" dirty="0">
                <a:cs typeface="Calibri"/>
              </a:rPr>
              <a:t> will ALWAYS be true for data shown in the DNS Changes channel</a:t>
            </a:r>
          </a:p>
          <a:p>
            <a:pPr lvl="1">
              <a:buFont typeface="Lucida Grande"/>
              <a:buChar char="-"/>
            </a:pPr>
            <a:r>
              <a:rPr lang="en-US" sz="2000" dirty="0">
                <a:cs typeface="Calibri"/>
              </a:rPr>
              <a:t>Just interested in </a:t>
            </a:r>
            <a:r>
              <a:rPr lang="en-US" sz="2000" dirty="0" err="1">
                <a:cs typeface="Calibri"/>
              </a:rPr>
              <a:t>new_domain's</a:t>
            </a:r>
            <a:r>
              <a:rPr lang="en-US" sz="2000" dirty="0">
                <a:cs typeface="Calibri"/>
              </a:rPr>
              <a:t>? </a:t>
            </a:r>
            <a:r>
              <a:rPr lang="en-US" sz="2000" dirty="0" smtClean="0">
                <a:cs typeface="Calibri"/>
              </a:rPr>
              <a:t>Look at </a:t>
            </a:r>
            <a:r>
              <a:rPr lang="en-US" sz="2000" i="1" dirty="0">
                <a:cs typeface="Calibri"/>
              </a:rPr>
              <a:t>Newly Observed Domains</a:t>
            </a:r>
            <a:r>
              <a:rPr lang="en-US" sz="2000" dirty="0">
                <a:cs typeface="Calibri"/>
              </a:rPr>
              <a:t> </a:t>
            </a:r>
          </a:p>
          <a:p>
            <a:pPr lvl="1">
              <a:buFont typeface="Lucida Grande"/>
              <a:buChar char="-"/>
            </a:pPr>
            <a:r>
              <a:rPr lang="en-US" sz="2000" dirty="0">
                <a:cs typeface="Calibri"/>
              </a:rPr>
              <a:t>Just interested in </a:t>
            </a:r>
            <a:r>
              <a:rPr lang="en-US" sz="2000" dirty="0" err="1">
                <a:cs typeface="Calibri"/>
              </a:rPr>
              <a:t>new_rrname's</a:t>
            </a:r>
            <a:r>
              <a:rPr lang="en-US" sz="2000" dirty="0">
                <a:cs typeface="Calibri"/>
              </a:rPr>
              <a:t>? </a:t>
            </a:r>
            <a:r>
              <a:rPr lang="en-US" sz="2000" dirty="0" smtClean="0">
                <a:cs typeface="Calibri"/>
              </a:rPr>
              <a:t>Look at </a:t>
            </a:r>
            <a:r>
              <a:rPr lang="en-US" sz="2000" i="1" dirty="0">
                <a:cs typeface="Calibri"/>
              </a:rPr>
              <a:t>Newly Observed Hostnames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8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Newly Observed Domain Names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 sz="1800"/>
            </a:pPr>
            <a:r>
              <a:rPr lang="en-US" sz="2400" dirty="0">
                <a:latin typeface="Arial"/>
                <a:cs typeface="Arial"/>
              </a:rPr>
              <a:t>Most new domains (&lt;24 hours) are </a:t>
            </a:r>
            <a:r>
              <a:rPr lang="en-US" sz="2400" dirty="0" smtClean="0">
                <a:latin typeface="Arial"/>
                <a:cs typeface="Arial"/>
              </a:rPr>
              <a:t>nefarious</a:t>
            </a:r>
          </a:p>
          <a:p>
            <a:pPr lvl="0">
              <a:defRPr sz="1800"/>
            </a:pPr>
            <a:r>
              <a:rPr lang="en-US" sz="2400" dirty="0" smtClean="0">
                <a:latin typeface="Arial"/>
                <a:cs typeface="Arial"/>
              </a:rPr>
              <a:t>60% of the SPAM we studied used a header or envelope domain name less than 24 hours old </a:t>
            </a:r>
            <a:endParaRPr lang="en-US" sz="2400" dirty="0">
              <a:latin typeface="Arial"/>
              <a:cs typeface="Arial"/>
            </a:endParaRPr>
          </a:p>
          <a:p>
            <a:pPr lvl="0">
              <a:defRPr sz="1800"/>
            </a:pPr>
            <a:r>
              <a:rPr lang="en-US" sz="2400" dirty="0">
                <a:latin typeface="Arial"/>
                <a:cs typeface="Arial"/>
              </a:rPr>
              <a:t>Most new domains don’t have a reputation </a:t>
            </a:r>
            <a:r>
              <a:rPr lang="en-US" sz="2400" dirty="0" smtClean="0">
                <a:latin typeface="Arial"/>
                <a:cs typeface="Arial"/>
              </a:rPr>
              <a:t>yet</a:t>
            </a:r>
            <a:endParaRPr lang="en-US" sz="2400" dirty="0">
              <a:latin typeface="Arial"/>
              <a:cs typeface="Arial"/>
            </a:endParaRPr>
          </a:p>
          <a:p>
            <a:pPr lvl="0">
              <a:defRPr sz="1800"/>
            </a:pPr>
            <a:r>
              <a:rPr lang="en-US" sz="2400" dirty="0" smtClean="0">
                <a:latin typeface="Arial"/>
                <a:cs typeface="Arial"/>
              </a:rPr>
              <a:t>NOD as Streams</a:t>
            </a:r>
          </a:p>
          <a:p>
            <a:pPr lvl="1">
              <a:defRPr sz="1800"/>
            </a:pPr>
            <a:r>
              <a:rPr lang="en-US" sz="2000" dirty="0" smtClean="0">
                <a:latin typeface="Arial"/>
                <a:cs typeface="Arial"/>
              </a:rPr>
              <a:t>Newly active </a:t>
            </a:r>
            <a:r>
              <a:rPr lang="en-US" sz="2000" dirty="0" err="1" smtClean="0">
                <a:latin typeface="Arial"/>
                <a:cs typeface="Arial"/>
              </a:rPr>
              <a:t>vs</a:t>
            </a:r>
            <a:r>
              <a:rPr lang="en-US" sz="2000" dirty="0" smtClean="0">
                <a:latin typeface="Arial"/>
                <a:cs typeface="Arial"/>
              </a:rPr>
              <a:t> newly observed</a:t>
            </a:r>
            <a:endParaRPr lang="en-US" sz="2000" dirty="0">
              <a:latin typeface="Arial"/>
              <a:cs typeface="Arial"/>
            </a:endParaRPr>
          </a:p>
          <a:p>
            <a:pPr lvl="0">
              <a:defRPr sz="1800"/>
            </a:pPr>
            <a:r>
              <a:rPr lang="en-US" sz="2400" dirty="0" smtClean="0">
                <a:latin typeface="Arial"/>
                <a:cs typeface="Arial"/>
              </a:rPr>
              <a:t>NOD as Feeds</a:t>
            </a:r>
          </a:p>
          <a:p>
            <a:pPr lvl="1">
              <a:defRPr sz="1800"/>
            </a:pPr>
            <a:r>
              <a:rPr lang="en-US" sz="2000" dirty="0" smtClean="0">
                <a:latin typeface="Arial"/>
                <a:cs typeface="Arial"/>
              </a:rPr>
              <a:t>RPZ (DNS Firewall)</a:t>
            </a:r>
          </a:p>
          <a:p>
            <a:pPr lvl="1">
              <a:defRPr sz="1800"/>
            </a:pPr>
            <a:r>
              <a:rPr lang="en-US" sz="2000" dirty="0" smtClean="0">
                <a:latin typeface="Arial"/>
                <a:cs typeface="Arial"/>
              </a:rPr>
              <a:t>RHSBL (for Spam Assassin)</a:t>
            </a:r>
            <a:endParaRPr lang="en-US" sz="2000" dirty="0">
              <a:latin typeface="Arial"/>
              <a:cs typeface="Arial"/>
            </a:endParaRPr>
          </a:p>
          <a:p>
            <a:pPr lvl="0">
              <a:defRPr sz="1800"/>
            </a:pPr>
            <a:r>
              <a:rPr lang="en-US" sz="2400" dirty="0" smtClean="0">
                <a:latin typeface="Arial"/>
                <a:cs typeface="Arial"/>
              </a:rPr>
              <a:t>Various intervals available</a:t>
            </a:r>
          </a:p>
          <a:p>
            <a:pPr lvl="1">
              <a:defRPr sz="1800"/>
            </a:pPr>
            <a:r>
              <a:rPr lang="en-US" sz="2000" dirty="0" smtClean="0">
                <a:latin typeface="Arial"/>
                <a:cs typeface="Arial"/>
              </a:rPr>
              <a:t>5m</a:t>
            </a:r>
            <a:r>
              <a:rPr lang="en-US" sz="2000" dirty="0">
                <a:latin typeface="Arial"/>
                <a:cs typeface="Arial"/>
              </a:rPr>
              <a:t>, 10m, </a:t>
            </a:r>
            <a:r>
              <a:rPr lang="en-US" sz="2000" dirty="0" smtClean="0">
                <a:latin typeface="Arial"/>
                <a:cs typeface="Arial"/>
              </a:rPr>
              <a:t>30m, </a:t>
            </a:r>
            <a:r>
              <a:rPr lang="en-US" sz="2000" dirty="0">
                <a:latin typeface="Arial"/>
                <a:cs typeface="Arial"/>
              </a:rPr>
              <a:t>1hr, 6hr, </a:t>
            </a:r>
            <a:r>
              <a:rPr lang="en-US" sz="2000" dirty="0" smtClean="0">
                <a:latin typeface="Arial"/>
                <a:cs typeface="Arial"/>
              </a:rPr>
              <a:t>12hr, </a:t>
            </a:r>
            <a:r>
              <a:rPr lang="en-US" sz="2000" dirty="0">
                <a:latin typeface="Arial"/>
                <a:cs typeface="Arial"/>
              </a:rPr>
              <a:t>24hr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7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9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41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Phishing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765300"/>
            <a:ext cx="8439150" cy="43180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M</a:t>
            </a:r>
            <a:r>
              <a:rPr lang="en-US" sz="3100" dirty="0" smtClean="0"/>
              <a:t>ost </a:t>
            </a:r>
            <a:r>
              <a:rPr lang="en-US" sz="3100" dirty="0"/>
              <a:t>genuine </a:t>
            </a:r>
            <a:r>
              <a:rPr lang="en-US" sz="3100" dirty="0" smtClean="0"/>
              <a:t>financial </a:t>
            </a:r>
            <a:r>
              <a:rPr lang="en-US" sz="3100" dirty="0"/>
              <a:t>institution-related domains are quite popular and long-</a:t>
            </a:r>
            <a:r>
              <a:rPr lang="en-US" sz="3100" dirty="0" smtClean="0"/>
              <a:t>established</a:t>
            </a:r>
          </a:p>
          <a:p>
            <a:r>
              <a:rPr lang="en-US" sz="3100" dirty="0" smtClean="0"/>
              <a:t>Newly Observed Domains and Newly Observed Hostnames are </a:t>
            </a:r>
            <a:r>
              <a:rPr lang="en-US" sz="3100" dirty="0"/>
              <a:t>normally worthy of </a:t>
            </a:r>
            <a:r>
              <a:rPr lang="en-US" sz="3100" dirty="0" smtClean="0"/>
              <a:t>careful </a:t>
            </a:r>
            <a:r>
              <a:rPr lang="en-US" sz="3100" dirty="0"/>
              <a:t>scrutiny, because often they may in fact be </a:t>
            </a:r>
            <a:r>
              <a:rPr lang="en-US" sz="3100" dirty="0" smtClean="0"/>
              <a:t>fraudulent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200" b="1" dirty="0" smtClean="0"/>
              <a:t>$ </a:t>
            </a:r>
            <a:r>
              <a:rPr lang="en-US" sz="2200" b="1" dirty="0" err="1"/>
              <a:t>nmsgtool</a:t>
            </a:r>
            <a:r>
              <a:rPr lang="en-US" sz="2200" b="1" dirty="0"/>
              <a:t> -C ch213 -o - | </a:t>
            </a:r>
            <a:r>
              <a:rPr lang="en-US" sz="2200" b="1" dirty="0" err="1"/>
              <a:t>grep</a:t>
            </a:r>
            <a:r>
              <a:rPr lang="en-US" sz="2200" b="1" dirty="0"/>
              <a:t> -f phishing-</a:t>
            </a:r>
            <a:r>
              <a:rPr lang="en-US" sz="2200" b="1" dirty="0" err="1"/>
              <a:t>strings.txt</a:t>
            </a:r>
            <a:r>
              <a:rPr lang="en-US" sz="2200" b="1" dirty="0"/>
              <a:t> | </a:t>
            </a:r>
            <a:r>
              <a:rPr lang="en-US" sz="2200" b="1" dirty="0" err="1"/>
              <a:t>grep</a:t>
            </a:r>
            <a:r>
              <a:rPr lang="en-US" sz="2200" b="1" dirty="0"/>
              <a:t> -v -f </a:t>
            </a:r>
            <a:r>
              <a:rPr lang="en-US" sz="2200" b="1" dirty="0" err="1" smtClean="0"/>
              <a:t>whitelist.txt</a:t>
            </a:r>
            <a:r>
              <a:rPr lang="en-US" sz="2200" b="1" dirty="0"/>
              <a:t> </a:t>
            </a:r>
            <a:endParaRPr lang="en-US" sz="2200" b="1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Lucida Grande"/>
              <a:buChar char="-"/>
            </a:pPr>
            <a:r>
              <a:rPr lang="en-US" sz="2400" dirty="0" smtClean="0"/>
              <a:t>The </a:t>
            </a:r>
            <a:r>
              <a:rPr lang="en-US" sz="2400" i="1" dirty="0"/>
              <a:t>phishing-</a:t>
            </a:r>
            <a:r>
              <a:rPr lang="en-US" sz="2400" i="1" dirty="0" err="1"/>
              <a:t>strings.txt</a:t>
            </a:r>
            <a:r>
              <a:rPr lang="en-US" sz="2400" i="1" dirty="0"/>
              <a:t> </a:t>
            </a:r>
            <a:r>
              <a:rPr lang="en-US" sz="2400" dirty="0"/>
              <a:t>file might contain frequently phished </a:t>
            </a:r>
            <a:r>
              <a:rPr lang="en-US" sz="2400" dirty="0" smtClean="0"/>
              <a:t>terms, </a:t>
            </a:r>
            <a:r>
              <a:rPr lang="en-US" sz="2400" dirty="0"/>
              <a:t>such as</a:t>
            </a:r>
            <a:r>
              <a:rPr lang="en-US" sz="2400" dirty="0" smtClean="0"/>
              <a:t>: account, login, patch, update, </a:t>
            </a:r>
            <a:r>
              <a:rPr lang="en-US" sz="2400" dirty="0" err="1" smtClean="0"/>
              <a:t>etc</a:t>
            </a:r>
            <a:endParaRPr lang="en-US" sz="2400" dirty="0"/>
          </a:p>
          <a:p>
            <a:pPr>
              <a:buFont typeface="Lucida Grande"/>
              <a:buChar char="-"/>
            </a:pPr>
            <a:r>
              <a:rPr lang="en-US" sz="2400" dirty="0" smtClean="0"/>
              <a:t>The </a:t>
            </a:r>
            <a:r>
              <a:rPr lang="en-US" sz="2400" i="1" dirty="0" err="1"/>
              <a:t>whitelist.txt</a:t>
            </a:r>
            <a:r>
              <a:rPr lang="en-US" sz="2400" dirty="0"/>
              <a:t> file might contain strings matching domains we believe to be unlikely to be associated with phishing, such as</a:t>
            </a:r>
            <a:r>
              <a:rPr lang="en-US" sz="2400" dirty="0" smtClean="0"/>
              <a:t>: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r>
              <a:rPr lang="en-US" sz="2400" dirty="0" err="1"/>
              <a:t>akadns.net</a:t>
            </a:r>
            <a:r>
              <a:rPr lang="en-US" sz="2400" dirty="0" smtClean="0"/>
              <a:t>., .</a:t>
            </a:r>
            <a:r>
              <a:rPr lang="en-US" sz="2400" dirty="0" err="1"/>
              <a:t>edgekey.net</a:t>
            </a:r>
            <a:r>
              <a:rPr lang="en-US" sz="2400" dirty="0" smtClean="0"/>
              <a:t>., .</a:t>
            </a:r>
            <a:r>
              <a:rPr lang="en-US" sz="2400" dirty="0" err="1"/>
              <a:t>fbcdn.net</a:t>
            </a:r>
            <a:r>
              <a:rPr lang="en-US" sz="2400" dirty="0" smtClean="0"/>
              <a:t>.,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6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8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048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</a:rPr>
              <a:t>Further Investigation…</a:t>
            </a:r>
          </a:p>
        </p:txBody>
      </p:sp>
      <p:sp>
        <p:nvSpPr>
          <p:cNvPr id="51202" name="Content Placeholder 4"/>
          <p:cNvSpPr>
            <a:spLocks noGrp="1"/>
          </p:cNvSpPr>
          <p:nvPr>
            <p:ph idx="1"/>
          </p:nvPr>
        </p:nvSpPr>
        <p:spPr>
          <a:xfrm>
            <a:off x="456033" y="1598705"/>
            <a:ext cx="8493731" cy="4294691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Understand where and how DNS is utilized for </a:t>
            </a:r>
            <a:r>
              <a:rPr lang="en-US" sz="2400" dirty="0" err="1">
                <a:latin typeface="Arial" charset="0"/>
              </a:rPr>
              <a:t>IoT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communications</a:t>
            </a:r>
          </a:p>
          <a:p>
            <a:r>
              <a:rPr lang="en-US" sz="2400" dirty="0" smtClean="0">
                <a:latin typeface="Arial" charset="0"/>
              </a:rPr>
              <a:t>Test </a:t>
            </a:r>
            <a:r>
              <a:rPr lang="en-US" sz="2400" dirty="0">
                <a:latin typeface="Arial" charset="0"/>
              </a:rPr>
              <a:t>dual-stack and transition technology behavior to know when DNS replies utilize A and/or AAAA </a:t>
            </a:r>
            <a:r>
              <a:rPr lang="en-US" sz="2400" dirty="0" smtClean="0">
                <a:latin typeface="Arial" charset="0"/>
              </a:rPr>
              <a:t>records</a:t>
            </a:r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Correlate </a:t>
            </a:r>
            <a:r>
              <a:rPr lang="en-US" sz="2400" dirty="0">
                <a:latin typeface="Arial" charset="0"/>
              </a:rPr>
              <a:t>domains seen in IPv4 and in </a:t>
            </a:r>
            <a:r>
              <a:rPr lang="en-US" sz="2400" dirty="0" smtClean="0">
                <a:latin typeface="Arial" charset="0"/>
              </a:rPr>
              <a:t>IPv6</a:t>
            </a:r>
            <a:endParaRPr lang="en-US" sz="20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Investigate </a:t>
            </a:r>
            <a:r>
              <a:rPr lang="en-US" sz="2400" dirty="0">
                <a:latin typeface="Arial" charset="0"/>
              </a:rPr>
              <a:t>domains seen separately from IPv4 </a:t>
            </a:r>
            <a:r>
              <a:rPr lang="en-US" sz="2400" dirty="0" err="1">
                <a:latin typeface="Arial" charset="0"/>
              </a:rPr>
              <a:t>vs</a:t>
            </a:r>
            <a:r>
              <a:rPr lang="en-US" sz="2400" dirty="0">
                <a:latin typeface="Arial" charset="0"/>
              </a:rPr>
              <a:t> IPv6 </a:t>
            </a:r>
            <a:r>
              <a:rPr lang="en-US" sz="2400" dirty="0" smtClean="0">
                <a:latin typeface="Arial" charset="0"/>
              </a:rPr>
              <a:t>address</a:t>
            </a: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1638296" y="4887384"/>
            <a:ext cx="5692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Arial" charset="0"/>
                <a:cs typeface="Arial" charset="0"/>
              </a:rPr>
              <a:t>Passive DNS can be used to correlate 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endParaRPr lang="en-US" b="1" dirty="0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b="1" dirty="0">
                <a:latin typeface="Arial" charset="0"/>
                <a:cs typeface="Arial" charset="0"/>
              </a:rPr>
              <a:t>IPv4 and IPv6 related information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7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9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339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21" y="1571625"/>
            <a:ext cx="6109820" cy="46588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all have a role to play to improve on security in this world of continuous and chaotic connectivity</a:t>
            </a:r>
          </a:p>
          <a:p>
            <a:r>
              <a:rPr lang="en-US" dirty="0" smtClean="0"/>
              <a:t>Basic security and privacy relies on transparency of information </a:t>
            </a:r>
          </a:p>
          <a:p>
            <a:r>
              <a:rPr lang="en-US" dirty="0" smtClean="0"/>
              <a:t>Software bugs, configuration mishaps and protocol errors are part of human existence</a:t>
            </a:r>
          </a:p>
          <a:p>
            <a:r>
              <a:rPr lang="en-US" dirty="0" smtClean="0"/>
              <a:t>DNS is almost ubiquitously utilized and can be utilized to detect </a:t>
            </a:r>
            <a:r>
              <a:rPr lang="en-US" dirty="0" err="1" smtClean="0"/>
              <a:t>anomolous</a:t>
            </a:r>
            <a:r>
              <a:rPr lang="en-US" dirty="0" smtClean="0"/>
              <a:t> behavior</a:t>
            </a:r>
            <a:endParaRPr lang="en-US" dirty="0"/>
          </a:p>
        </p:txBody>
      </p:sp>
      <p:pic>
        <p:nvPicPr>
          <p:cNvPr id="5" name="Picture 4" descr="original_cyber-security-e1414680772141 -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58" y="1613647"/>
            <a:ext cx="2318124" cy="173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8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0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  <p:pic>
        <p:nvPicPr>
          <p:cNvPr id="44" name="Picture 2" descr="cyber-criminal -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52" y="3780547"/>
            <a:ext cx="2167965" cy="169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0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95" y="308682"/>
            <a:ext cx="7886700" cy="1325563"/>
          </a:xfrm>
        </p:spPr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 Architecture</a:t>
            </a:r>
            <a:endParaRPr lang="en-US" dirty="0"/>
          </a:p>
        </p:txBody>
      </p:sp>
      <p:pic>
        <p:nvPicPr>
          <p:cNvPr id="5" name="Picture 2" descr="http://www.digi.com/images/diagrams/idigi-diag-net-infr-u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3" y="1377597"/>
            <a:ext cx="8794392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4666" y="854445"/>
            <a:ext cx="1608668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/>
              <a:t>Source: digi.com</a:t>
            </a:r>
            <a:endParaRPr lang="ko-KR" altLang="en-US" sz="1000" dirty="0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8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0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43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Normal</a:t>
            </a:r>
            <a:endParaRPr lang="en-US" dirty="0"/>
          </a:p>
        </p:txBody>
      </p:sp>
      <p:pic>
        <p:nvPicPr>
          <p:cNvPr id="15" name="Picture 2" descr="http://www.portices.fr/formation/Res/Internet/Res/InternetMon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55" y="1685639"/>
            <a:ext cx="6053667" cy="43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283148" y="3420700"/>
            <a:ext cx="3028296" cy="2587980"/>
            <a:chOff x="1388483" y="1433687"/>
            <a:chExt cx="3028296" cy="2587980"/>
          </a:xfrm>
        </p:grpSpPr>
        <p:pic>
          <p:nvPicPr>
            <p:cNvPr id="24" name="Picture 23" descr="telecomhsert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483" y="1433687"/>
              <a:ext cx="3028296" cy="2587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3" descr="http://tompelt.files.wordpress.com/2009/10/thermosta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644" y="3330223"/>
              <a:ext cx="737248" cy="571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:\Users\ratul\AppData\Local\Microsoft\Windows\Temporary Internet Files\Content.IE5\PVR1TTI8\MC900439833[2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577" y="2923232"/>
              <a:ext cx="612423" cy="612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2009900" y="1891922"/>
              <a:ext cx="1552680" cy="992709"/>
              <a:chOff x="6190535" y="4864100"/>
              <a:chExt cx="1552680" cy="992709"/>
            </a:xfrm>
          </p:grpSpPr>
          <p:pic>
            <p:nvPicPr>
              <p:cNvPr id="18" name="Picture 17" descr="camera-trimmed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4500" y="4864100"/>
                <a:ext cx="948715" cy="75140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535" y="5159267"/>
                <a:ext cx="362665" cy="697542"/>
              </a:xfrm>
              <a:prstGeom prst="rect">
                <a:avLst/>
              </a:prstGeom>
            </p:spPr>
          </p:pic>
        </p:grpSp>
        <p:pic>
          <p:nvPicPr>
            <p:cNvPr id="22" name="Picture 6" descr="HL"/>
            <p:cNvPicPr>
              <a:picLocks noGrp="1" noChangeAspect="1" noChangeArrowheads="1"/>
            </p:cNvPicPr>
            <p:nvPr>
              <p:ph sz="half" idx="1"/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56" b="-1456"/>
            <a:stretch>
              <a:fillRect/>
            </a:stretch>
          </p:blipFill>
          <p:spPr>
            <a:xfrm rot="10800000">
              <a:off x="2749903" y="3202693"/>
              <a:ext cx="654050" cy="673100"/>
            </a:xfr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2" descr="cyber-criminal - Cop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2" y="3789885"/>
            <a:ext cx="795864" cy="62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 bwMode="gray">
          <a:xfrm>
            <a:off x="2036234" y="3668888"/>
            <a:ext cx="1632656" cy="903111"/>
          </a:xfrm>
          <a:prstGeom prst="ellipse">
            <a:avLst/>
          </a:prstGeom>
          <a:noFill/>
          <a:ln w="57150" cap="sq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62222" y="1086556"/>
            <a:ext cx="3642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Adhoc</a:t>
            </a:r>
            <a:r>
              <a:rPr lang="en-US" sz="2400" dirty="0" smtClean="0"/>
              <a:t> Mesh Networks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Prevalent use of Tunneled Protocols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“There’s an App for That”</a:t>
            </a:r>
            <a:endParaRPr lang="en-US" sz="2400" dirty="0"/>
          </a:p>
        </p:txBody>
      </p:sp>
      <p:grpSp>
        <p:nvGrpSpPr>
          <p:cNvPr id="29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30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32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Box 30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87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Security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Authentication </a:t>
            </a:r>
          </a:p>
          <a:p>
            <a:pPr lvl="1"/>
            <a:r>
              <a:rPr lang="en-US" dirty="0" smtClean="0"/>
              <a:t>Who (or What) are you?</a:t>
            </a:r>
          </a:p>
          <a:p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What are you allowed to access or do?</a:t>
            </a:r>
          </a:p>
          <a:p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Has data been altered?</a:t>
            </a:r>
          </a:p>
          <a:p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Can only authorized eyeballs see data?</a:t>
            </a:r>
          </a:p>
          <a:p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Do I have access to data I need?</a:t>
            </a:r>
            <a:endParaRPr lang="en-US" dirty="0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6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8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36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Privacy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 for how data is:</a:t>
            </a:r>
          </a:p>
          <a:p>
            <a:pPr lvl="1"/>
            <a:r>
              <a:rPr lang="en-US" dirty="0" smtClean="0"/>
              <a:t>Collected</a:t>
            </a:r>
          </a:p>
          <a:p>
            <a:pPr lvl="1"/>
            <a:r>
              <a:rPr lang="en-US" dirty="0" smtClean="0"/>
              <a:t>Analyzed</a:t>
            </a:r>
          </a:p>
          <a:p>
            <a:pPr lvl="1"/>
            <a:r>
              <a:rPr lang="en-US" dirty="0" smtClean="0"/>
              <a:t>Used</a:t>
            </a:r>
          </a:p>
          <a:p>
            <a:pPr lvl="1"/>
            <a:r>
              <a:rPr lang="en-US" dirty="0" smtClean="0"/>
              <a:t>Protected</a:t>
            </a:r>
          </a:p>
          <a:p>
            <a:endParaRPr lang="en-US" dirty="0" smtClean="0"/>
          </a:p>
          <a:p>
            <a:r>
              <a:rPr lang="en-US" dirty="0" smtClean="0"/>
              <a:t>Potential for increased surveillance and tracking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7555" y="5192890"/>
            <a:ext cx="5211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is privacy changing in the world of </a:t>
            </a:r>
          </a:p>
          <a:p>
            <a:r>
              <a:rPr lang="en-US" sz="2400" b="1" dirty="0" smtClean="0"/>
              <a:t>social media and information gluttony?</a:t>
            </a:r>
            <a:endParaRPr lang="en-US" sz="2400" b="1" dirty="0"/>
          </a:p>
        </p:txBody>
      </p:sp>
      <p:pic>
        <p:nvPicPr>
          <p:cNvPr id="6" name="Picture 1" descr="9899c5e0-6f35-4971-83ef-8e3a76229b7c-Privacy_key -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22" y="1905000"/>
            <a:ext cx="2384777" cy="238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8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0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03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Television Uses IPv6 (Really!!) </a:t>
            </a:r>
            <a:endParaRPr lang="en-US" dirty="0"/>
          </a:p>
        </p:txBody>
      </p:sp>
      <p:pic>
        <p:nvPicPr>
          <p:cNvPr id="5" name="Picture 4" descr="P10900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6" y="1390438"/>
            <a:ext cx="7362678" cy="474403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gray">
          <a:xfrm>
            <a:off x="4859286" y="3547944"/>
            <a:ext cx="3848100" cy="742663"/>
          </a:xfrm>
          <a:prstGeom prst="ellipse">
            <a:avLst/>
          </a:prstGeom>
          <a:noFill/>
          <a:ln w="57150" cap="sq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8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0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37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Default Permissions</a:t>
            </a:r>
            <a:endParaRPr lang="en-US" dirty="0"/>
          </a:p>
        </p:txBody>
      </p:sp>
      <p:pic>
        <p:nvPicPr>
          <p:cNvPr id="5" name="Picture 5" descr="P1090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8" y="1506357"/>
            <a:ext cx="6800144" cy="472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gray">
          <a:xfrm>
            <a:off x="4328873" y="1377323"/>
            <a:ext cx="3269546" cy="869664"/>
          </a:xfrm>
          <a:prstGeom prst="ellipse">
            <a:avLst/>
          </a:prstGeom>
          <a:noFill/>
          <a:ln w="57150" cap="sq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8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0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54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09" y="230655"/>
            <a:ext cx="7886700" cy="1325563"/>
          </a:xfrm>
        </p:spPr>
        <p:txBody>
          <a:bodyPr/>
          <a:lstStyle/>
          <a:p>
            <a:r>
              <a:rPr lang="en-US" dirty="0" smtClean="0"/>
              <a:t>Television Default Permissions (2)</a:t>
            </a:r>
            <a:endParaRPr lang="en-US" dirty="0"/>
          </a:p>
        </p:txBody>
      </p:sp>
      <p:pic>
        <p:nvPicPr>
          <p:cNvPr id="5" name="Picture 1" descr="P1090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8" y="1327880"/>
            <a:ext cx="7014634" cy="486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gray">
          <a:xfrm>
            <a:off x="3892260" y="3345409"/>
            <a:ext cx="3678767" cy="446330"/>
          </a:xfrm>
          <a:prstGeom prst="ellipse">
            <a:avLst/>
          </a:prstGeom>
          <a:noFill/>
          <a:ln w="57150" cap="sq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3818881" y="5685032"/>
            <a:ext cx="3678768" cy="545107"/>
          </a:xfrm>
          <a:prstGeom prst="ellipse">
            <a:avLst/>
          </a:prstGeom>
          <a:noFill/>
          <a:ln w="57150" cap="sq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400833" y="6096001"/>
            <a:ext cx="1623638" cy="761999"/>
            <a:chOff x="7221846" y="4239430"/>
            <a:chExt cx="1716666" cy="762726"/>
          </a:xfrm>
        </p:grpSpPr>
        <p:grpSp>
          <p:nvGrpSpPr>
            <p:cNvPr id="9" name="Group 42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11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 userDrawn="1"/>
          </p:nvSpPr>
          <p:spPr bwMode="gray">
            <a:xfrm>
              <a:off x="7221846" y="4824187"/>
              <a:ext cx="1696040" cy="177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05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10965</TotalTime>
  <Words>1536</Words>
  <Application>Microsoft Macintosh PowerPoint</Application>
  <PresentationFormat>On-screen Show (4:3)</PresentationFormat>
  <Paragraphs>299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Goals For Today</vt:lpstr>
      <vt:lpstr>IoT  Architecture</vt:lpstr>
      <vt:lpstr>The New Normal</vt:lpstr>
      <vt:lpstr>Fundamental Security Principles</vt:lpstr>
      <vt:lpstr>Fundamental Privacy Principles</vt:lpstr>
      <vt:lpstr>My Television Uses IPv6 (Really!!) </vt:lpstr>
      <vt:lpstr>Television Default Permissions</vt:lpstr>
      <vt:lpstr>Television Default Permissions (2)</vt:lpstr>
      <vt:lpstr>Lightbulb Does Firmware Upgrades</vt:lpstr>
      <vt:lpstr>How Detect Anomolous Behavior ??</vt:lpstr>
      <vt:lpstr>Role of DNS</vt:lpstr>
      <vt:lpstr>Recursive DNS Server Configurations</vt:lpstr>
      <vt:lpstr>What is Passive DNS</vt:lpstr>
      <vt:lpstr>PowerPoint Presentation</vt:lpstr>
      <vt:lpstr>Spoof Detection for Trust in Database </vt:lpstr>
      <vt:lpstr>Bailiwick Checking</vt:lpstr>
      <vt:lpstr>Some DNS Statistics</vt:lpstr>
      <vt:lpstr>DNSDB Searches</vt:lpstr>
      <vt:lpstr>IPv6 Reserved Addresses (RFC 6890) </vt:lpstr>
      <vt:lpstr>Rdata for 2001:DB8::/32 ?!?</vt:lpstr>
      <vt:lpstr>DNS Changes Channel</vt:lpstr>
      <vt:lpstr>DNS Changes Sample Observations</vt:lpstr>
      <vt:lpstr>Fields in the Sample Record</vt:lpstr>
      <vt:lpstr>Newly Observed Domain Names</vt:lpstr>
      <vt:lpstr>Detecting Phishing Scams</vt:lpstr>
      <vt:lpstr>Further Investigation…</vt:lpstr>
      <vt:lpstr>Concluding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Guarnieri;NIlesh Bhandari, Merike Kaeo, Ron Burns</dc:creator>
  <cp:lastModifiedBy>Merike</cp:lastModifiedBy>
  <cp:revision>240</cp:revision>
  <cp:lastPrinted>2015-10-16T19:38:42Z</cp:lastPrinted>
  <dcterms:created xsi:type="dcterms:W3CDTF">2015-01-26T20:44:00Z</dcterms:created>
  <dcterms:modified xsi:type="dcterms:W3CDTF">2016-02-18T14:55:31Z</dcterms:modified>
</cp:coreProperties>
</file>