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4.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0"/>
  </p:notesMasterIdLst>
  <p:sldIdLst>
    <p:sldId id="256" r:id="rId2"/>
    <p:sldId id="258" r:id="rId3"/>
    <p:sldId id="259" r:id="rId4"/>
    <p:sldId id="260" r:id="rId5"/>
    <p:sldId id="261" r:id="rId6"/>
    <p:sldId id="262" r:id="rId7"/>
    <p:sldId id="266" r:id="rId8"/>
    <p:sldId id="267" r:id="rId9"/>
    <p:sldId id="268" r:id="rId10"/>
    <p:sldId id="270" r:id="rId11"/>
    <p:sldId id="271" r:id="rId12"/>
    <p:sldId id="272" r:id="rId13"/>
    <p:sldId id="282" r:id="rId14"/>
    <p:sldId id="274" r:id="rId15"/>
    <p:sldId id="275" r:id="rId16"/>
    <p:sldId id="277" r:id="rId17"/>
    <p:sldId id="280" r:id="rId18"/>
    <p:sldId id="281"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 de Castro" initials="" lastIdx="5" clrIdx="0"/>
  <p:cmAuthor id="7" name="Maggie Shiels" initials="" lastIdx="1" clrIdx="7"/>
  <p:cmAuthor id="1" name="Emma Turpin" initials="" lastIdx="8" clrIdx="1"/>
  <p:cmAuthor id="8" name="Preston Holmes" initials="" lastIdx="1" clrIdx="8"/>
  <p:cmAuthor id="2" name="Jon Burrow" initials="" lastIdx="1" clrIdx="2"/>
  <p:cmAuthor id="3" name="Joao Wilbert" initials="" lastIdx="7" clrIdx="3"/>
  <p:cmAuthor id="4" name="Max Senges" initials="" lastIdx="3" clrIdx="4"/>
  <p:cmAuthor id="5" name="Roy Want" initials="" lastIdx="7" clrIdx="5"/>
  <p:cmAuthor id="6" name="Mark Spates" initials="" lastIdx="1" clrIdx="6"/>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2" d="100"/>
          <a:sy n="142" d="100"/>
        </p:scale>
        <p:origin x="-96" y="-104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commentAuthors" Target="commentAuthors.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+maxsenges@google.com, deck design has been updated. Please check everything is in order. 
Thanks</p:text>
  </p:cm>
  <p:cm authorId="1" idx="1">
    <p:pos x="6000" y="100"/>
    <p:text>Approved by legal for presentation purposes. Note, this deck cannot be emailed externally. We are creating another version that is legally approved for emailing internally.</p:text>
  </p:cm>
  <p:cm authorId="1" idx="2">
    <p:pos x="6000" y="200"/>
    <p:text>VERSION FOR EMAIL: https://docs.google.com/presentation/d/1sB7s-1CMQhnYm_PUomrA1O93s615KmAYjgrpbI1WTuk/edit#slide=id.gda9819a81_2_0</p:text>
  </p:cm>
  <p:cm authorId="3" idx="1">
    <p:pos x="6000" y="300"/>
    <p:text>http://www.shutterstock.com/pic-130362926/stock-photo-electronic-anemometer-a-device-for-measuring-wind-speed.html?src=c3XJ6At5MOSFzpT0gzB20g-1-56</p:text>
  </p:cm>
  <p:cm authorId="3" idx="2">
    <p:pos x="6000" y="400"/>
    <p:text>http://www.shutterstock.com/s/sensor+in+a+city/search.html?page=3&amp;thumb_size=mosaic&amp;inline=445536</p:text>
  </p:cm>
  <p:cm authorId="3" idx="3">
    <p:pos x="6000" y="500"/>
    <p:text>http://www.shutterstock.com/pic-96849721/stock-photo-circuit-board.html?src=uEW-rPnJRG7R9We4Q84Lbw-1-85</p:text>
  </p:cm>
  <p:cm authorId="3" idx="4">
    <p:pos x="6000" y="600"/>
    <p:text>http://www.shutterstock.com/pic.mhtml?id=271517723&amp;src=id</p:text>
  </p:cm>
  <p:cm authorId="3" idx="6">
    <p:pos x="6000" y="700"/>
    <p:text>Tweaked copy on 3rd point</p:text>
  </p:cm>
  <p:cm authorId="4" idx="1">
    <p:pos x="6000" y="800"/>
    <p:text>i like the old copy better - it was shorter - nice point by Roy but not game changing...</p:text>
  </p:cm>
  <p:cm authorId="3" idx="7">
    <p:pos x="6000" y="900"/>
    <p:text>Tweaked copy</p:text>
  </p:cm>
  <p:cm authorId="5" idx="1">
    <p:pos x="6000" y="1000"/>
    <p:text>see previous slide list of factors</p:text>
  </p:cm>
  <p:cm authorId="5" idx="2">
    <p:pos x="6000" y="1100"/>
    <p:text>The App Trap also does not scale. Who can manage 1000s of Apps on their phone.</p:text>
  </p:cm>
  <p:cm authorId="5" idx="3">
    <p:pos x="6000" y="1200"/>
    <p:text>"A user controlled system with management controls will elicit greater trust and confidence" as long as there are security and privacy guarantees.</p:text>
  </p:cm>
  <p:cm authorId="5" idx="4">
    <p:pos x="6000" y="1300"/>
    <p:text>Internet of Things should be capitalized.</p:text>
  </p:cm>
  <p:cm authorId="5" idx="5">
    <p:pos x="6000" y="1400"/>
    <p:text>Will you leave this as a question, or will you propose how this can be answered?</p:text>
  </p:cm>
  <p:cm authorId="5" idx="6">
    <p:pos x="6000" y="1500"/>
    <p:text>This will be difficult to read in the audience (the focus is also unclear). You may want to read the headline from each of the 3 articles to make the point.</p:text>
  </p:cm>
  <p:cm authorId="5" idx="7">
    <p:pos x="6000" y="1600"/>
    <p:text>This picture defines IoT operating at difference scales and localites. Another key idea is that not matter what scale we are working at, devices can connect. For example, that FitBit can have a virtual connection to the space station.</p:text>
  </p:cm>
  <p:cm authorId="6" idx="1">
    <p:pos x="6000" y="1700"/>
    <p:text>The outcomes for information graph and social graph showcase user benefit. Maybe we highlight the user benefit for the physical graph as well. 
Something like "environments understand context and adjust accordingly'</p:text>
  </p:cm>
  <p:cm authorId="1" idx="3">
    <p:pos x="6000" y="1800"/>
    <p:text>+maxsenges@google.com Can you let us know what you want these images to communicate so we can source / license the appropriate images please? FYI +alexdecastro@google.com</p:text>
  </p:cm>
  <p:cm authorId="4" idx="2">
    <p:pos x="6000" y="1900"/>
    <p:text>just fyi this slide was prepared by Carnegie Mellon (but i tweaked the copy). Anyways it would be great if you could find better pictures (i never liked these to much). Ideally  you could find a pic for each bullet and make a slide like the 4 and 4 ... the pics would illustrate the points made in the text: (1) modular IoT in a box (could be some kind of box - ?think ikea) (2) Living Lab means that there are "normal prosumers" using and testing and giving feedback - ?think http://theseedcenter.org/getattachment/Resources/SEED-Resources/SEED-Toolkits/Campus-as-a-Living-Lab/Living-Lab-Cover-PAGE.jpg?width=273&amp;height=281  (3)</p:text>
  </p:cm>
  <p:cm authorId="0" idx="4">
    <p:pos x="6000" y="2000"/>
    <p:text>Max, could you please provide more direction on this and thoughts on what each image could be?</p:text>
  </p:cm>
  <p:cm authorId="7" idx="1">
    <p:pos x="6000" y="2100"/>
    <p:text>feels like something should be in here about security of the device....this feels like the other side of the coin here re data and control of data;  security and privacy going hand in hand</p:text>
  </p:cm>
  <p:cm authorId="0" idx="5">
    <p:pos x="6000" y="2200"/>
    <p:text>Option 2. Still WIP.</p:text>
  </p:cm>
  <p:cm authorId="1" idx="4">
    <p:pos x="6000" y="2300"/>
    <p:text>FYI these need be cleared via legal before being shared (Pixar / Disney)</p:text>
  </p:cm>
  <p:cm authorId="1" idx="5">
    <p:pos x="6000" y="2400"/>
    <p:text>Slide WIP.</p:text>
  </p:cm>
  <p:cm authorId="8" idx="1">
    <p:pos x="6000" y="2500"/>
    <p:text>There may be some flow or reenforcement not clear from the deck alone given this is a repeat of slide 4 - is this just a return to slide three to briefly set up the next slide?</p:text>
  </p:cm>
  <p:cm authorId="1" idx="6">
    <p:pos x="6000" y="2600"/>
    <p:text>Yes.</p:text>
  </p:cm>
  <p:cm authorId="1" idx="8">
    <p:pos x="6000" y="2700"/>
    <p:text>+joaow@google.com</p:text>
  </p:cm>
</p:cmLst>
</file>

<file path=ppt/comments/comment2.xml><?xml version="1.0" encoding="utf-8"?>
<p:cmLst xmlns:a="http://schemas.openxmlformats.org/drawingml/2006/main" xmlns:r="http://schemas.openxmlformats.org/officeDocument/2006/relationships" xmlns:p="http://schemas.openxmlformats.org/presentationml/2006/main">
  <p:cm authorId="0" idx="3">
    <p:pos x="6000" y="0"/>
    <p:text>+jonburrow@google.com 
Is this the image supplied by Nest?</p:text>
  </p:cm>
  <p:cm authorId="2" idx="1">
    <p:pos x="6000" y="100"/>
    <p:text>I believe so but i'll drop it in again just to be sure</p:text>
  </p:cm>
</p:cmLst>
</file>

<file path=ppt/comments/comment3.xml><?xml version="1.0" encoding="utf-8"?>
<p:cmLst xmlns:a="http://schemas.openxmlformats.org/drawingml/2006/main" xmlns:r="http://schemas.openxmlformats.org/officeDocument/2006/relationships" xmlns:p="http://schemas.openxmlformats.org/presentationml/2006/main">
  <p:cm authorId="3" idx="5">
    <p:pos x="6000" y="0"/>
    <p:text>replaced nano robots by smart contact lenses</p:text>
  </p:cm>
</p:cmLst>
</file>

<file path=ppt/comments/comment4.xml><?xml version="1.0" encoding="utf-8"?>
<p:cmLst xmlns:a="http://schemas.openxmlformats.org/drawingml/2006/main" xmlns:r="http://schemas.openxmlformats.org/officeDocument/2006/relationships" xmlns:p="http://schemas.openxmlformats.org/presentationml/2006/main">
  <p:cm authorId="0" idx="2">
    <p:pos x="6000" y="0"/>
    <p:text>+jonburrow@google.com 
Jon, I made this image very quickly from this asset. Can you re-make it please? 
https://drive.google.com/open?id=0B__ObmbwBWUAWjFrLTdhRk1STVk
Thank you</p:text>
  </p:cm>
</p:cmLst>
</file>

<file path=ppt/comments/comment5.xml><?xml version="1.0" encoding="utf-8"?>
<p:cmLst xmlns:a="http://schemas.openxmlformats.org/drawingml/2006/main" xmlns:r="http://schemas.openxmlformats.org/officeDocument/2006/relationships" xmlns:p="http://schemas.openxmlformats.org/presentationml/2006/main">
  <p:cm authorId="1" idx="7">
    <p:pos x="6000" y="0"/>
    <p:text>+maxsenges@google.com would be great to discuss this in more detail as to what you have in mind.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15953742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haque.co.uk/papers/hardsp-softsp-open-so-arch.PDF"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seable.mit.edu/" TargetMode="External"/><Relationship Id="rId4" Type="http://schemas.openxmlformats.org/officeDocument/2006/relationships/hyperlink" Target="http://senseable.mit.edu/copenhagenwheel/"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ickstarter.com/projects/1842650056/sam-the-ultimate-internet-connected-electronics-ki" TargetMode="External"/><Relationship Id="rId4" Type="http://schemas.openxmlformats.org/officeDocument/2006/relationships/hyperlink" Target="https://data.gov.uk/" TargetMode="External"/><Relationship Id="rId5" Type="http://schemas.openxmlformats.org/officeDocument/2006/relationships/hyperlink" Target="http://home.cern/" TargetMode="External"/><Relationship Id="rId6" Type="http://schemas.openxmlformats.org/officeDocument/2006/relationships/hyperlink" Target="http://www.magicleap.com/"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9" name="Shape 2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utility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lgn="ctr" rtl="0">
              <a:lnSpc>
                <a:spcPct val="115000"/>
              </a:lnSpc>
              <a:spcBef>
                <a:spcPts val="0"/>
              </a:spcBef>
              <a:buClr>
                <a:schemeClr val="dk1"/>
              </a:buClr>
              <a:buSzPct val="110000"/>
              <a:buFont typeface="Arial"/>
              <a:buNone/>
            </a:pPr>
            <a:endParaRPr sz="1000" b="1" u="sng">
              <a:solidFill>
                <a:srgbClr val="434343"/>
              </a:solidFill>
              <a:latin typeface="Karla"/>
              <a:ea typeface="Karla"/>
              <a:cs typeface="Karla"/>
              <a:sym typeface="Karla"/>
            </a:endParaRPr>
          </a:p>
          <a:p>
            <a:pPr lvl="0" algn="ctr" rtl="0">
              <a:lnSpc>
                <a:spcPct val="138000"/>
              </a:lnSpc>
              <a:spcBef>
                <a:spcPts val="0"/>
              </a:spcBef>
              <a:buClr>
                <a:schemeClr val="dk1"/>
              </a:buClr>
              <a:buSzPct val="110000"/>
              <a:buFont typeface="Arial"/>
              <a:buNone/>
            </a:pPr>
            <a:r>
              <a:rPr lang="en" sz="1000" b="1" u="sng">
                <a:solidFill>
                  <a:srgbClr val="434343"/>
                </a:solidFill>
                <a:latin typeface="Open Sans"/>
                <a:ea typeface="Open Sans"/>
                <a:cs typeface="Open Sans"/>
                <a:sym typeface="Open Sans"/>
              </a:rPr>
              <a:t>User Controlled System</a:t>
            </a:r>
          </a:p>
          <a:p>
            <a:pPr lvl="0" algn="ctr" rtl="0">
              <a:lnSpc>
                <a:spcPct val="138000"/>
              </a:lnSpc>
              <a:spcBef>
                <a:spcPts val="0"/>
              </a:spcBef>
              <a:buClr>
                <a:schemeClr val="dk1"/>
              </a:buClr>
              <a:buSzPct val="110000"/>
              <a:buFont typeface="Arial"/>
              <a:buNone/>
            </a:pPr>
            <a:r>
              <a:rPr lang="en" sz="1000">
                <a:solidFill>
                  <a:srgbClr val="434343"/>
                </a:solidFill>
                <a:latin typeface="Open Sans"/>
                <a:ea typeface="Open Sans"/>
                <a:cs typeface="Open Sans"/>
                <a:sym typeface="Open Sans"/>
              </a:rPr>
              <a:t>Giving users clear and easy data management controls will elicit greater trust and confidence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lnSpc>
                <a:spcPct val="115000"/>
              </a:lnSpc>
              <a:spcBef>
                <a:spcPts val="0"/>
              </a:spcBef>
              <a:buClr>
                <a:srgbClr val="222222"/>
              </a:buClr>
              <a:buSzPct val="100000"/>
            </a:pPr>
            <a:r>
              <a:rPr lang="en" sz="1200">
                <a:solidFill>
                  <a:srgbClr val="222222"/>
                </a:solidFill>
                <a:highlight>
                  <a:srgbClr val="FFFFFF"/>
                </a:highlight>
              </a:rPr>
              <a:t>Elaborate on the failures of AOL or CompuServes closed gardens and point to the success of open ISPs. </a:t>
            </a:r>
          </a:p>
          <a:p>
            <a:pPr marL="457200" lvl="0" indent="-304800" rtl="0">
              <a:lnSpc>
                <a:spcPct val="115000"/>
              </a:lnSpc>
              <a:spcBef>
                <a:spcPts val="0"/>
              </a:spcBef>
              <a:buClr>
                <a:srgbClr val="222222"/>
              </a:buClr>
              <a:buSzPct val="100000"/>
            </a:pPr>
            <a:r>
              <a:rPr lang="en" sz="1200">
                <a:solidFill>
                  <a:srgbClr val="222222"/>
                </a:solidFill>
                <a:highlight>
                  <a:srgbClr val="FFFFFF"/>
                </a:highlight>
              </a:rPr>
              <a:t>We are not dogmatic but the innovation success of the Internet is based on the leveled playing field created by open standards and interoperability</a:t>
            </a:r>
          </a:p>
          <a:p>
            <a:pPr marL="457200" lvl="0" indent="-304800" rtl="0">
              <a:lnSpc>
                <a:spcPct val="115000"/>
              </a:lnSpc>
              <a:spcBef>
                <a:spcPts val="0"/>
              </a:spcBef>
              <a:buClr>
                <a:srgbClr val="222222"/>
              </a:buClr>
              <a:buSzPct val="100000"/>
            </a:pPr>
            <a:r>
              <a:rPr lang="en" sz="1200">
                <a:solidFill>
                  <a:srgbClr val="222222"/>
                </a:solidFill>
                <a:highlight>
                  <a:srgbClr val="FFFFFF"/>
                </a:highlight>
              </a:rPr>
              <a:t>A successful IoT ecosystem will allow startups, established SMBs and big companies to plug-in and play a role in building viable businesses.</a:t>
            </a:r>
          </a:p>
          <a:p>
            <a:pPr marL="457200" lvl="0" indent="-304800" rtl="0">
              <a:lnSpc>
                <a:spcPct val="115000"/>
              </a:lnSpc>
              <a:spcBef>
                <a:spcPts val="0"/>
              </a:spcBef>
              <a:buClr>
                <a:srgbClr val="222222"/>
              </a:buClr>
              <a:buSzPct val="100000"/>
            </a:pPr>
            <a:r>
              <a:rPr lang="en" sz="1200">
                <a:solidFill>
                  <a:srgbClr val="222222"/>
                </a:solidFill>
                <a:highlight>
                  <a:srgbClr val="FFFFFF"/>
                </a:highlight>
              </a:rPr>
              <a:t>Importantly for the IoT to become a mainstream success the IKEA’s, the Holiday-Inn’s, the Walt Disney’s and all kinds of SMBs must join the party and create connected hardware and services. </a:t>
            </a:r>
          </a:p>
          <a:p>
            <a:pPr lvl="0" rtl="0">
              <a:lnSpc>
                <a:spcPct val="115000"/>
              </a:lnSpc>
              <a:spcBef>
                <a:spcPts val="0"/>
              </a:spcBef>
              <a:buNone/>
            </a:pPr>
            <a:endParaRPr sz="1200">
              <a:solidFill>
                <a:srgbClr val="222222"/>
              </a:solidFill>
              <a:highlight>
                <a:srgbClr val="FFFFFF"/>
              </a:highlight>
            </a:endParaRPr>
          </a:p>
          <a:p>
            <a:pPr marL="457200" lvl="0" indent="-304800" rtl="0">
              <a:lnSpc>
                <a:spcPct val="115000"/>
              </a:lnSpc>
              <a:spcBef>
                <a:spcPts val="0"/>
              </a:spcBef>
              <a:buClr>
                <a:srgbClr val="222222"/>
              </a:buClr>
              <a:buSzPct val="100000"/>
            </a:pPr>
            <a:r>
              <a:rPr lang="en" sz="1200">
                <a:solidFill>
                  <a:srgbClr val="222222"/>
                </a:solidFill>
                <a:highlight>
                  <a:srgbClr val="FFFFFF"/>
                </a:highlight>
              </a:rPr>
              <a:t>There are examples of mixed strategies e.g. Microsoft embraced some open aspects of the web and made some money despite also having a closed source OS?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78571"/>
              <a:buFont typeface="Arial"/>
              <a:buNone/>
            </a:pPr>
            <a:r>
              <a:rPr lang="en" sz="1400" b="1">
                <a:solidFill>
                  <a:srgbClr val="434343"/>
                </a:solidFill>
                <a:latin typeface="Karla"/>
                <a:ea typeface="Karla"/>
                <a:cs typeface="Karla"/>
                <a:sym typeface="Karla"/>
              </a:rPr>
              <a:t>App Trap</a:t>
            </a:r>
          </a:p>
          <a:p>
            <a:pPr lvl="0" rtl="0">
              <a:lnSpc>
                <a:spcPct val="115000"/>
              </a:lnSpc>
              <a:spcBef>
                <a:spcPts val="0"/>
              </a:spcBef>
              <a:buClr>
                <a:schemeClr val="dk1"/>
              </a:buClr>
              <a:buSzPct val="122222"/>
              <a:buFont typeface="Arial"/>
              <a:buNone/>
            </a:pPr>
            <a:r>
              <a:rPr lang="en" sz="900">
                <a:solidFill>
                  <a:srgbClr val="434343"/>
                </a:solidFill>
                <a:latin typeface="Karla"/>
                <a:ea typeface="Karla"/>
                <a:cs typeface="Karla"/>
                <a:sym typeface="Karla"/>
              </a:rPr>
              <a:t>Move away from the “app trap” (one app to control one device) and decentralize the reliance on smartphones as controller to single objects or systems</a:t>
            </a:r>
          </a:p>
          <a:p>
            <a:pPr lvl="0" rtl="0">
              <a:lnSpc>
                <a:spcPct val="115000"/>
              </a:lnSpc>
              <a:spcBef>
                <a:spcPts val="0"/>
              </a:spcBef>
              <a:buClr>
                <a:schemeClr val="dk1"/>
              </a:buClr>
              <a:buSzPct val="122222"/>
              <a:buFont typeface="Arial"/>
              <a:buNone/>
            </a:pPr>
            <a:endParaRPr sz="900">
              <a:solidFill>
                <a:srgbClr val="434343"/>
              </a:solidFill>
              <a:latin typeface="Karla"/>
              <a:ea typeface="Karla"/>
              <a:cs typeface="Karla"/>
              <a:sym typeface="Karla"/>
            </a:endParaRPr>
          </a:p>
          <a:p>
            <a:pPr lvl="0" rtl="0">
              <a:lnSpc>
                <a:spcPct val="115000"/>
              </a:lnSpc>
              <a:spcBef>
                <a:spcPts val="0"/>
              </a:spcBef>
              <a:buClr>
                <a:schemeClr val="dk1"/>
              </a:buClr>
              <a:buSzPct val="78571"/>
              <a:buFont typeface="Arial"/>
              <a:buNone/>
            </a:pPr>
            <a:r>
              <a:rPr lang="en" sz="1400" b="1">
                <a:solidFill>
                  <a:srgbClr val="434343"/>
                </a:solidFill>
                <a:latin typeface="Karla"/>
                <a:ea typeface="Karla"/>
                <a:cs typeface="Karla"/>
                <a:sym typeface="Karla"/>
              </a:rPr>
              <a:t>User in one mode</a:t>
            </a:r>
          </a:p>
          <a:p>
            <a:pPr lvl="0" rtl="0">
              <a:lnSpc>
                <a:spcPct val="115000"/>
              </a:lnSpc>
              <a:spcBef>
                <a:spcPts val="0"/>
              </a:spcBef>
              <a:buClr>
                <a:schemeClr val="dk1"/>
              </a:buClr>
              <a:buSzPct val="122222"/>
              <a:buFont typeface="Arial"/>
              <a:buNone/>
            </a:pPr>
            <a:r>
              <a:rPr lang="en" sz="900">
                <a:solidFill>
                  <a:srgbClr val="434343"/>
                </a:solidFill>
                <a:latin typeface="Karla"/>
                <a:ea typeface="Karla"/>
                <a:cs typeface="Karla"/>
                <a:sym typeface="Karla"/>
              </a:rPr>
              <a:t>Users interact with multiple devices using consistent single touchpoints </a:t>
            </a:r>
            <a:r>
              <a:rPr lang="en" sz="900" b="1">
                <a:solidFill>
                  <a:srgbClr val="434343"/>
                </a:solidFill>
                <a:latin typeface="Karla"/>
                <a:ea typeface="Karla"/>
                <a:cs typeface="Karla"/>
                <a:sym typeface="Karla"/>
              </a:rPr>
              <a:t>voice</a:t>
            </a:r>
            <a:r>
              <a:rPr lang="en" sz="900">
                <a:solidFill>
                  <a:srgbClr val="434343"/>
                </a:solidFill>
                <a:latin typeface="Karla"/>
                <a:ea typeface="Karla"/>
                <a:cs typeface="Karla"/>
                <a:sym typeface="Karla"/>
              </a:rPr>
              <a:t>,</a:t>
            </a:r>
            <a:r>
              <a:rPr lang="en" sz="900" b="1">
                <a:solidFill>
                  <a:srgbClr val="434343"/>
                </a:solidFill>
                <a:latin typeface="Karla"/>
                <a:ea typeface="Karla"/>
                <a:cs typeface="Karla"/>
                <a:sym typeface="Karla"/>
              </a:rPr>
              <a:t> gestural</a:t>
            </a:r>
            <a:r>
              <a:rPr lang="en" sz="900">
                <a:solidFill>
                  <a:srgbClr val="434343"/>
                </a:solidFill>
                <a:latin typeface="Karla"/>
                <a:ea typeface="Karla"/>
                <a:cs typeface="Karla"/>
                <a:sym typeface="Karla"/>
              </a:rPr>
              <a:t> and</a:t>
            </a:r>
            <a:r>
              <a:rPr lang="en" sz="900" b="1">
                <a:solidFill>
                  <a:srgbClr val="434343"/>
                </a:solidFill>
                <a:latin typeface="Karla"/>
                <a:ea typeface="Karla"/>
                <a:cs typeface="Karla"/>
                <a:sym typeface="Karla"/>
              </a:rPr>
              <a:t> touch interfaces</a:t>
            </a:r>
            <a:r>
              <a:rPr lang="en" sz="900">
                <a:solidFill>
                  <a:srgbClr val="434343"/>
                </a:solidFill>
                <a:latin typeface="Karla"/>
                <a:ea typeface="Karla"/>
                <a:cs typeface="Karla"/>
                <a:sym typeface="Karla"/>
              </a:rPr>
              <a:t> for devices that are context aware</a:t>
            </a:r>
          </a:p>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8" name="Shape 5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1" name="Shape 5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Reference - Usman Haque</a:t>
            </a:r>
          </a:p>
          <a:p>
            <a:pPr lvl="0" rtl="0">
              <a:spcBef>
                <a:spcPts val="0"/>
              </a:spcBef>
              <a:buNone/>
            </a:pPr>
            <a:r>
              <a:rPr lang="en"/>
              <a:t>Essay: </a:t>
            </a:r>
            <a:r>
              <a:rPr lang="en" sz="1000">
                <a:solidFill>
                  <a:srgbClr val="4285F4"/>
                </a:solidFill>
                <a:highlight>
                  <a:srgbClr val="FFFFFF"/>
                </a:highlight>
                <a:hlinkClick r:id="rId3"/>
              </a:rPr>
              <a:t>http://www.haque.co.uk/papers/hardsp-softsp-open-so-arch.PDF</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Shape 6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8" name="Shape 6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lgn="l" rtl="0">
              <a:lnSpc>
                <a:spcPct val="150000"/>
              </a:lnSpc>
              <a:spcBef>
                <a:spcPts val="400"/>
              </a:spcBef>
              <a:buClr>
                <a:schemeClr val="dk1"/>
              </a:buClr>
              <a:buSzPct val="68750"/>
              <a:buFont typeface="Arial"/>
              <a:buNone/>
            </a:pPr>
            <a:r>
              <a:rPr lang="en" sz="1600">
                <a:solidFill>
                  <a:srgbClr val="434343"/>
                </a:solidFill>
                <a:latin typeface="Karla"/>
                <a:ea typeface="Karla"/>
                <a:cs typeface="Karla"/>
                <a:sym typeface="Karla"/>
              </a:rPr>
              <a:t>Living Lab stack = LAMP for IOT (</a:t>
            </a:r>
            <a:r>
              <a:rPr lang="en" sz="1000">
                <a:solidFill>
                  <a:srgbClr val="333333"/>
                </a:solidFill>
                <a:highlight>
                  <a:srgbClr val="FFFFFF"/>
                </a:highlight>
              </a:rPr>
              <a:t>Linux, Apache, MySQL, PHP --- LAMP was *the* technology stack that enabled everybody to develop websites and was a big part why the WWW took off in the 90ies.)</a:t>
            </a:r>
          </a:p>
          <a:p>
            <a:pPr lvl="0" rtl="0">
              <a:lnSpc>
                <a:spcPct val="115000"/>
              </a:lnSpc>
              <a:spcBef>
                <a:spcPts val="0"/>
              </a:spcBef>
              <a:buClr>
                <a:schemeClr val="dk1"/>
              </a:buClr>
              <a:buSzPct val="110000"/>
              <a:buFont typeface="Arial"/>
              <a:buNone/>
            </a:pPr>
            <a:endParaRPr sz="1000">
              <a:solidFill>
                <a:srgbClr val="333333"/>
              </a:solidFill>
              <a:highlight>
                <a:srgbClr val="FFFFFF"/>
              </a:highlight>
            </a:endParaRPr>
          </a:p>
          <a:p>
            <a:pPr lvl="0" algn="l" rtl="0">
              <a:lnSpc>
                <a:spcPct val="150000"/>
              </a:lnSpc>
              <a:spcBef>
                <a:spcPts val="400"/>
              </a:spcBef>
              <a:buClr>
                <a:schemeClr val="dk1"/>
              </a:buClr>
              <a:buSzPct val="68750"/>
              <a:buFont typeface="Arial"/>
              <a:buNone/>
            </a:pPr>
            <a:endParaRPr sz="1600">
              <a:solidFill>
                <a:srgbClr val="434343"/>
              </a:solidFill>
              <a:latin typeface="Karla"/>
              <a:ea typeface="Karla"/>
              <a:cs typeface="Karla"/>
              <a:sym typeface="Karl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5" name="Shape 6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spcBef>
                <a:spcPts val="0"/>
              </a:spcBef>
            </a:pPr>
            <a:r>
              <a:rPr lang="en"/>
              <a:t>This is a picture our colleagues at Nest came up with when their CEO Tony Fadell asked them to envision the living room of the future. </a:t>
            </a:r>
          </a:p>
          <a:p>
            <a:pPr marL="457200" lvl="0" indent="-228600" rtl="0">
              <a:spcBef>
                <a:spcPts val="0"/>
              </a:spcBef>
            </a:pPr>
            <a:r>
              <a:rPr lang="en"/>
              <a:t>Internet of Things technology will have a profound impact on our lives - but it will not promote more screens more keyboards everywhere - technology will fade in the back and support us in our private and professional lives in many subtle and effective ways. </a:t>
            </a:r>
          </a:p>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algn="l" rtl="0">
              <a:spcBef>
                <a:spcPts val="0"/>
              </a:spcBef>
              <a:buClr>
                <a:schemeClr val="dk1"/>
              </a:buClr>
              <a:buSzPct val="100000"/>
              <a:buFont typeface="Arial"/>
              <a:buNone/>
            </a:pPr>
            <a:r>
              <a:rPr lang="en"/>
              <a:t>Links: </a:t>
            </a:r>
            <a:r>
              <a:rPr lang="en" sz="900" i="1" u="sng">
                <a:solidFill>
                  <a:schemeClr val="hlink"/>
                </a:solidFill>
                <a:latin typeface="Karla"/>
                <a:ea typeface="Karla"/>
                <a:cs typeface="Karla"/>
                <a:sym typeface="Karla"/>
                <a:hlinkClick r:id="rId3"/>
              </a:rPr>
              <a:t>MIT SENSEable City Lab</a:t>
            </a:r>
            <a:r>
              <a:rPr lang="en"/>
              <a:t> &amp; </a:t>
            </a:r>
            <a:r>
              <a:rPr lang="en" sz="900" i="1" u="sng">
                <a:solidFill>
                  <a:schemeClr val="hlink"/>
                </a:solidFill>
                <a:latin typeface="Karla"/>
                <a:ea typeface="Karla"/>
                <a:cs typeface="Karla"/>
                <a:sym typeface="Karla"/>
                <a:hlinkClick r:id="rId4"/>
              </a:rPr>
              <a:t>Copenhagen Wheel Project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kickstarter: </a:t>
            </a:r>
            <a:r>
              <a:rPr lang="en" u="sng">
                <a:solidFill>
                  <a:schemeClr val="hlink"/>
                </a:solidFill>
                <a:hlinkClick r:id="rId3"/>
              </a:rPr>
              <a:t>SAM: The Ultimate Internet Connected Electronics Kit</a:t>
            </a:r>
          </a:p>
          <a:p>
            <a:pPr lvl="0" rtl="0">
              <a:spcBef>
                <a:spcPts val="0"/>
              </a:spcBef>
              <a:buNone/>
            </a:pPr>
            <a:r>
              <a:rPr lang="en"/>
              <a:t>government open data: </a:t>
            </a:r>
            <a:r>
              <a:rPr lang="en" u="sng">
                <a:solidFill>
                  <a:schemeClr val="hlink"/>
                </a:solidFill>
                <a:hlinkClick r:id="rId4"/>
              </a:rPr>
              <a:t>https://data.gov.uk/</a:t>
            </a:r>
          </a:p>
          <a:p>
            <a:pPr lvl="0" rtl="0">
              <a:spcBef>
                <a:spcPts val="0"/>
              </a:spcBef>
              <a:buNone/>
            </a:pPr>
            <a:r>
              <a:rPr lang="en"/>
              <a:t>CERN data sharing: </a:t>
            </a:r>
            <a:r>
              <a:rPr lang="en" u="sng">
                <a:solidFill>
                  <a:schemeClr val="hlink"/>
                </a:solidFill>
                <a:hlinkClick r:id="rId5"/>
              </a:rPr>
              <a:t>http://home.cern/</a:t>
            </a:r>
          </a:p>
          <a:p>
            <a:pPr lvl="0" rtl="0">
              <a:spcBef>
                <a:spcPts val="0"/>
              </a:spcBef>
              <a:buNone/>
            </a:pPr>
            <a:r>
              <a:rPr lang="en"/>
              <a:t>Magic Leap: </a:t>
            </a:r>
            <a:r>
              <a:rPr lang="en" u="sng">
                <a:solidFill>
                  <a:schemeClr val="hlink"/>
                </a:solidFill>
                <a:hlinkClick r:id="rId6"/>
              </a:rPr>
              <a:t>http://www.magicleap.com/</a:t>
            </a:r>
          </a:p>
          <a:p>
            <a:pPr lvl="0" rtl="0">
              <a:spcBef>
                <a:spcPts val="0"/>
              </a:spcBef>
              <a:buNone/>
            </a:pPr>
            <a:endParaRPr/>
          </a:p>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lgn="ctr" rtl="0">
              <a:spcBef>
                <a:spcPts val="0"/>
              </a:spcBef>
              <a:buClr>
                <a:schemeClr val="dk1"/>
              </a:buClr>
              <a:buSzPct val="1000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599" cy="2052599"/>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599"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599"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199"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21.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36.png"/><Relationship Id="rId6" Type="http://schemas.openxmlformats.org/officeDocument/2006/relationships/image" Target="../media/image16.png"/><Relationship Id="rId7" Type="http://schemas.openxmlformats.org/officeDocument/2006/relationships/image" Target="../media/image41.png"/><Relationship Id="rId8" Type="http://schemas.openxmlformats.org/officeDocument/2006/relationships/image" Target="../media/image27.png"/><Relationship Id="rId9" Type="http://schemas.openxmlformats.org/officeDocument/2006/relationships/image" Target="../media/image38.png"/><Relationship Id="rId10"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jpg"/><Relationship Id="rId7" Type="http://schemas.openxmlformats.org/officeDocument/2006/relationships/image" Target="../media/image46.jpg"/><Relationship Id="rId8" Type="http://schemas.openxmlformats.org/officeDocument/2006/relationships/image" Target="../media/image47.png"/><Relationship Id="rId9" Type="http://schemas.openxmlformats.org/officeDocument/2006/relationships/comments" Target="../comments/comment4.xml"/><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www.haque.co.uk/papers/hardsp-softsp-open-so-arch.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jp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comments" Target="../comments/commen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comments" Target="../comments/comment2.xml"/><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comments" Target="../comments/comment3.xml"/><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8560"/>
        </a:solidFill>
        <a:effectLst/>
      </p:bgPr>
    </p:bg>
    <p:spTree>
      <p:nvGrpSpPr>
        <p:cNvPr id="1" name="Shape 53"/>
        <p:cNvGrpSpPr/>
        <p:nvPr/>
      </p:nvGrpSpPr>
      <p:grpSpPr>
        <a:xfrm>
          <a:off x="0" y="0"/>
          <a:ext cx="0" cy="0"/>
          <a:chOff x="0" y="0"/>
          <a:chExt cx="0" cy="0"/>
        </a:xfrm>
      </p:grpSpPr>
      <p:sp>
        <p:nvSpPr>
          <p:cNvPr id="54" name="Shape 54"/>
          <p:cNvSpPr txBox="1"/>
          <p:nvPr/>
        </p:nvSpPr>
        <p:spPr>
          <a:xfrm>
            <a:off x="1966350" y="1529850"/>
            <a:ext cx="5211300" cy="2083799"/>
          </a:xfrm>
          <a:prstGeom prst="rect">
            <a:avLst/>
          </a:prstGeom>
          <a:noFill/>
          <a:ln>
            <a:noFill/>
          </a:ln>
        </p:spPr>
        <p:txBody>
          <a:bodyPr lIns="91425" tIns="91425" rIns="91425" bIns="91425" anchor="ctr" anchorCtr="0">
            <a:noAutofit/>
          </a:bodyPr>
          <a:lstStyle/>
          <a:p>
            <a:pPr lvl="0" algn="ctr" rtl="0">
              <a:spcBef>
                <a:spcPts val="0"/>
              </a:spcBef>
              <a:buNone/>
            </a:pPr>
            <a:r>
              <a:rPr lang="en-US" sz="3600" b="1" dirty="0" smtClean="0">
                <a:solidFill>
                  <a:schemeClr val="lt1"/>
                </a:solidFill>
                <a:latin typeface="Quicksand"/>
                <a:ea typeface="Quicksand"/>
                <a:cs typeface="Quicksand"/>
                <a:sym typeface="Quicksand"/>
              </a:rPr>
              <a:t>ISOC</a:t>
            </a:r>
            <a:endParaRPr lang="en" sz="3600" b="1" dirty="0">
              <a:solidFill>
                <a:schemeClr val="lt1"/>
              </a:solidFill>
              <a:latin typeface="Quicksand"/>
              <a:ea typeface="Quicksand"/>
              <a:cs typeface="Quicksand"/>
              <a:sym typeface="Quicksand"/>
            </a:endParaRPr>
          </a:p>
          <a:p>
            <a:pPr lvl="0" algn="ctr" rtl="0">
              <a:spcBef>
                <a:spcPts val="0"/>
              </a:spcBef>
              <a:buNone/>
            </a:pPr>
            <a:r>
              <a:rPr lang="en" sz="3600" b="1" dirty="0">
                <a:solidFill>
                  <a:schemeClr val="lt1"/>
                </a:solidFill>
                <a:latin typeface="Quicksand"/>
                <a:ea typeface="Quicksand"/>
                <a:cs typeface="Quicksand"/>
                <a:sym typeface="Quicksand"/>
              </a:rPr>
              <a:t>Internet of Things</a:t>
            </a:r>
          </a:p>
          <a:p>
            <a:pPr lvl="0" algn="ctr" rtl="0">
              <a:spcBef>
                <a:spcPts val="0"/>
              </a:spcBef>
              <a:buNone/>
            </a:pPr>
            <a:endParaRPr sz="1200" b="1" dirty="0">
              <a:solidFill>
                <a:schemeClr val="lt1"/>
              </a:solidFill>
              <a:latin typeface="Quicksand"/>
              <a:ea typeface="Quicksand"/>
              <a:cs typeface="Quicksand"/>
              <a:sym typeface="Quicksand"/>
            </a:endParaRPr>
          </a:p>
          <a:p>
            <a:pPr lvl="0" algn="ctr" rtl="0">
              <a:spcBef>
                <a:spcPts val="0"/>
              </a:spcBef>
              <a:buClr>
                <a:schemeClr val="dk1"/>
              </a:buClr>
              <a:buSzPct val="91666"/>
              <a:buFont typeface="Arial"/>
              <a:buNone/>
            </a:pPr>
            <a:r>
              <a:rPr lang="en" sz="1200" b="1" dirty="0">
                <a:solidFill>
                  <a:schemeClr val="lt1"/>
                </a:solidFill>
                <a:latin typeface="Quicksand"/>
                <a:ea typeface="Quicksand"/>
                <a:cs typeface="Quicksand"/>
                <a:sym typeface="Quicksand"/>
              </a:rPr>
              <a:t>Vint Cerf </a:t>
            </a:r>
            <a:r>
              <a:rPr lang="en" sz="1200" b="1" dirty="0" smtClean="0">
                <a:solidFill>
                  <a:schemeClr val="lt1"/>
                </a:solidFill>
                <a:latin typeface="Quicksand"/>
                <a:ea typeface="Quicksand"/>
                <a:cs typeface="Quicksand"/>
                <a:sym typeface="Quicksand"/>
              </a:rPr>
              <a:t>–</a:t>
            </a:r>
            <a:r>
              <a:rPr lang="en" sz="1200" b="1" dirty="0" smtClean="0">
                <a:solidFill>
                  <a:schemeClr val="lt1"/>
                </a:solidFill>
                <a:latin typeface="Quicksand"/>
                <a:ea typeface="Quicksand"/>
                <a:cs typeface="Quicksand"/>
                <a:sym typeface="Quicksand"/>
              </a:rPr>
              <a:t> </a:t>
            </a:r>
            <a:r>
              <a:rPr lang="en-US" sz="1200" b="1" dirty="0" smtClean="0">
                <a:solidFill>
                  <a:schemeClr val="lt1"/>
                </a:solidFill>
                <a:latin typeface="Quicksand"/>
                <a:ea typeface="Quicksand"/>
                <a:cs typeface="Quicksand"/>
                <a:sym typeface="Quicksand"/>
              </a:rPr>
              <a:t>February 18, 2016</a:t>
            </a:r>
            <a:endParaRPr lang="en" sz="1200" b="1" dirty="0">
              <a:solidFill>
                <a:schemeClr val="lt1"/>
              </a:solidFill>
              <a:latin typeface="Quicksand"/>
              <a:ea typeface="Quicksand"/>
              <a:cs typeface="Quicksand"/>
              <a:sym typeface="Quicksand"/>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p:nvPr/>
        </p:nvSpPr>
        <p:spPr>
          <a:xfrm>
            <a:off x="5679650" y="1408100"/>
            <a:ext cx="2823899" cy="2442300"/>
          </a:xfrm>
          <a:prstGeom prst="triangle">
            <a:avLst>
              <a:gd name="adj" fmla="val 50000"/>
            </a:avLst>
          </a:prstGeom>
          <a:noFill/>
          <a:ln w="9525" cap="flat" cmpd="sng">
            <a:solidFill>
              <a:srgbClr val="8267B2"/>
            </a:solidFill>
            <a:prstDash val="dot"/>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2" name="Shape 302"/>
          <p:cNvSpPr txBox="1"/>
          <p:nvPr/>
        </p:nvSpPr>
        <p:spPr>
          <a:xfrm>
            <a:off x="900192" y="836975"/>
            <a:ext cx="3607499" cy="39716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b="1">
                <a:solidFill>
                  <a:srgbClr val="434343"/>
                </a:solidFill>
                <a:highlight>
                  <a:srgbClr val="FFFFFF"/>
                </a:highlight>
                <a:latin typeface="Karla"/>
                <a:ea typeface="Karla"/>
                <a:cs typeface="Karla"/>
                <a:sym typeface="Karla"/>
              </a:rPr>
              <a:t>Data, access control and identity management </a:t>
            </a:r>
            <a:r>
              <a:rPr lang="en">
                <a:solidFill>
                  <a:srgbClr val="434343"/>
                </a:solidFill>
                <a:highlight>
                  <a:srgbClr val="FFFFFF"/>
                </a:highlight>
                <a:latin typeface="Karla"/>
                <a:ea typeface="Karla"/>
                <a:cs typeface="Karla"/>
                <a:sym typeface="Karla"/>
              </a:rPr>
              <a:t>will be fundamental to our IOT systems regardless of hardware or software producer. </a:t>
            </a:r>
            <a:br>
              <a:rPr lang="en">
                <a:solidFill>
                  <a:srgbClr val="434343"/>
                </a:solidFill>
                <a:highlight>
                  <a:srgbClr val="FFFFFF"/>
                </a:highlight>
                <a:latin typeface="Karla"/>
                <a:ea typeface="Karla"/>
                <a:cs typeface="Karla"/>
                <a:sym typeface="Karla"/>
              </a:rPr>
            </a:br>
            <a:endParaRPr lang="en">
              <a:solidFill>
                <a:srgbClr val="434343"/>
              </a:solidFill>
              <a:highlight>
                <a:srgbClr val="FFFFFF"/>
              </a:highlight>
              <a:latin typeface="Karla"/>
              <a:ea typeface="Karla"/>
              <a:cs typeface="Karla"/>
              <a:sym typeface="Karla"/>
            </a:endParaRPr>
          </a:p>
          <a:p>
            <a:pPr lvl="0" rtl="0">
              <a:lnSpc>
                <a:spcPct val="115000"/>
              </a:lnSpc>
              <a:spcBef>
                <a:spcPts val="0"/>
              </a:spcBef>
              <a:buNone/>
            </a:pPr>
            <a:r>
              <a:rPr lang="en">
                <a:solidFill>
                  <a:srgbClr val="434343"/>
                </a:solidFill>
                <a:highlight>
                  <a:srgbClr val="FFFFFF"/>
                </a:highlight>
                <a:latin typeface="Karla"/>
                <a:ea typeface="Karla"/>
                <a:cs typeface="Karla"/>
                <a:sym typeface="Karla"/>
              </a:rPr>
              <a:t>Systems, protocols and IoT schema are based on open standards, that will enable </a:t>
            </a:r>
            <a:r>
              <a:rPr lang="en" b="1">
                <a:solidFill>
                  <a:srgbClr val="434343"/>
                </a:solidFill>
                <a:highlight>
                  <a:srgbClr val="FFFFFF"/>
                </a:highlight>
                <a:latin typeface="Karla"/>
                <a:ea typeface="Karla"/>
                <a:cs typeface="Karla"/>
                <a:sym typeface="Karla"/>
              </a:rPr>
              <a:t>interoperability </a:t>
            </a:r>
            <a:r>
              <a:rPr lang="en">
                <a:solidFill>
                  <a:srgbClr val="434343"/>
                </a:solidFill>
                <a:highlight>
                  <a:srgbClr val="FFFFFF"/>
                </a:highlight>
                <a:latin typeface="Karla"/>
                <a:ea typeface="Karla"/>
                <a:cs typeface="Karla"/>
                <a:sym typeface="Karla"/>
              </a:rPr>
              <a:t>as well as modularity.</a:t>
            </a:r>
          </a:p>
          <a:p>
            <a:pPr lvl="0" rtl="0">
              <a:lnSpc>
                <a:spcPct val="115000"/>
              </a:lnSpc>
              <a:spcBef>
                <a:spcPts val="0"/>
              </a:spcBef>
              <a:buNone/>
            </a:pPr>
            <a:endParaRPr>
              <a:solidFill>
                <a:srgbClr val="434343"/>
              </a:solidFill>
              <a:highlight>
                <a:srgbClr val="FFFFFF"/>
              </a:highlight>
              <a:latin typeface="Karla"/>
              <a:ea typeface="Karla"/>
              <a:cs typeface="Karla"/>
              <a:sym typeface="Karla"/>
            </a:endParaRPr>
          </a:p>
          <a:p>
            <a:pPr lvl="0" rtl="0">
              <a:lnSpc>
                <a:spcPct val="115000"/>
              </a:lnSpc>
              <a:spcBef>
                <a:spcPts val="0"/>
              </a:spcBef>
              <a:buNone/>
            </a:pPr>
            <a:r>
              <a:rPr lang="en" b="1">
                <a:solidFill>
                  <a:srgbClr val="434343"/>
                </a:solidFill>
                <a:highlight>
                  <a:srgbClr val="FFFFFF"/>
                </a:highlight>
                <a:latin typeface="Karla"/>
                <a:ea typeface="Karla"/>
                <a:cs typeface="Karla"/>
                <a:sym typeface="Karla"/>
              </a:rPr>
              <a:t>New human-device interaction paradigms and techniques </a:t>
            </a:r>
            <a:r>
              <a:rPr lang="en">
                <a:solidFill>
                  <a:srgbClr val="434343"/>
                </a:solidFill>
                <a:highlight>
                  <a:srgbClr val="FFFFFF"/>
                </a:highlight>
                <a:latin typeface="Karla"/>
                <a:ea typeface="Karla"/>
                <a:cs typeface="Karla"/>
                <a:sym typeface="Karla"/>
              </a:rPr>
              <a:t>will need to be developed and refined as keyboards will be used far less.</a:t>
            </a:r>
          </a:p>
        </p:txBody>
      </p:sp>
      <p:pic>
        <p:nvPicPr>
          <p:cNvPr id="303" name="Shape 303"/>
          <p:cNvPicPr preferRelativeResize="0"/>
          <p:nvPr/>
        </p:nvPicPr>
        <p:blipFill>
          <a:blip r:embed="rId3">
            <a:alphaModFix amt="50000"/>
          </a:blip>
          <a:stretch>
            <a:fillRect/>
          </a:stretch>
        </p:blipFill>
        <p:spPr>
          <a:xfrm>
            <a:off x="6535662" y="2421027"/>
            <a:ext cx="1111874" cy="1111874"/>
          </a:xfrm>
          <a:prstGeom prst="rect">
            <a:avLst/>
          </a:prstGeom>
          <a:noFill/>
          <a:ln>
            <a:noFill/>
          </a:ln>
        </p:spPr>
      </p:pic>
      <p:sp>
        <p:nvSpPr>
          <p:cNvPr id="304" name="Shape 304"/>
          <p:cNvSpPr/>
          <p:nvPr/>
        </p:nvSpPr>
        <p:spPr>
          <a:xfrm>
            <a:off x="5278575" y="3322264"/>
            <a:ext cx="986100" cy="986100"/>
          </a:xfrm>
          <a:prstGeom prst="ellipse">
            <a:avLst/>
          </a:prstGeom>
          <a:solidFill>
            <a:srgbClr val="FF8560"/>
          </a:solidFill>
          <a:ln>
            <a:noFill/>
          </a:ln>
        </p:spPr>
        <p:txBody>
          <a:bodyPr lIns="91425" tIns="91425" rIns="91425" bIns="91425" anchor="ctr" anchorCtr="0">
            <a:noAutofit/>
          </a:bodyPr>
          <a:lstStyle/>
          <a:p>
            <a:pPr lvl="0">
              <a:spcBef>
                <a:spcPts val="0"/>
              </a:spcBef>
              <a:buNone/>
            </a:pPr>
            <a:endParaRPr/>
          </a:p>
        </p:txBody>
      </p:sp>
      <p:sp>
        <p:nvSpPr>
          <p:cNvPr id="305" name="Shape 305"/>
          <p:cNvSpPr txBox="1"/>
          <p:nvPr/>
        </p:nvSpPr>
        <p:spPr>
          <a:xfrm>
            <a:off x="5380957" y="3885331"/>
            <a:ext cx="781199" cy="300899"/>
          </a:xfrm>
          <a:prstGeom prst="rect">
            <a:avLst/>
          </a:prstGeom>
          <a:noFill/>
          <a:ln>
            <a:noFill/>
          </a:ln>
        </p:spPr>
        <p:txBody>
          <a:bodyPr lIns="91425" tIns="91425" rIns="91425" bIns="91425" anchor="ctr" anchorCtr="0">
            <a:noAutofit/>
          </a:bodyPr>
          <a:lstStyle/>
          <a:p>
            <a:pPr lvl="0" algn="ctr" rtl="0">
              <a:spcBef>
                <a:spcPts val="0"/>
              </a:spcBef>
              <a:buNone/>
            </a:pPr>
            <a:r>
              <a:rPr lang="en" sz="800" b="1">
                <a:solidFill>
                  <a:schemeClr val="lt1"/>
                </a:solidFill>
                <a:latin typeface="Karla"/>
                <a:ea typeface="Karla"/>
                <a:cs typeface="Karla"/>
                <a:sym typeface="Karla"/>
              </a:rPr>
              <a:t>Security &amp; </a:t>
            </a:r>
          </a:p>
          <a:p>
            <a:pPr lvl="0" algn="ctr" rtl="0">
              <a:spcBef>
                <a:spcPts val="0"/>
              </a:spcBef>
              <a:buNone/>
            </a:pPr>
            <a:r>
              <a:rPr lang="en" sz="800" b="1">
                <a:solidFill>
                  <a:schemeClr val="lt1"/>
                </a:solidFill>
                <a:latin typeface="Karla"/>
                <a:ea typeface="Karla"/>
                <a:cs typeface="Karla"/>
                <a:sym typeface="Karla"/>
              </a:rPr>
              <a:t>Privacy</a:t>
            </a:r>
          </a:p>
        </p:txBody>
      </p:sp>
      <p:pic>
        <p:nvPicPr>
          <p:cNvPr id="306" name="Shape 306"/>
          <p:cNvPicPr preferRelativeResize="0"/>
          <p:nvPr/>
        </p:nvPicPr>
        <p:blipFill>
          <a:blip r:embed="rId4">
            <a:alphaModFix/>
          </a:blip>
          <a:stretch>
            <a:fillRect/>
          </a:stretch>
        </p:blipFill>
        <p:spPr>
          <a:xfrm>
            <a:off x="5522125" y="3438135"/>
            <a:ext cx="498850" cy="498850"/>
          </a:xfrm>
          <a:prstGeom prst="rect">
            <a:avLst/>
          </a:prstGeom>
          <a:noFill/>
          <a:ln>
            <a:noFill/>
          </a:ln>
        </p:spPr>
      </p:pic>
      <p:sp>
        <p:nvSpPr>
          <p:cNvPr id="307" name="Shape 307"/>
          <p:cNvSpPr/>
          <p:nvPr/>
        </p:nvSpPr>
        <p:spPr>
          <a:xfrm>
            <a:off x="6598625" y="1277520"/>
            <a:ext cx="986100" cy="986100"/>
          </a:xfrm>
          <a:prstGeom prst="ellipse">
            <a:avLst/>
          </a:prstGeom>
          <a:solidFill>
            <a:srgbClr val="FF8560"/>
          </a:solidFill>
          <a:ln>
            <a:noFill/>
          </a:ln>
        </p:spPr>
        <p:txBody>
          <a:bodyPr lIns="91425" tIns="91425" rIns="91425" bIns="91425" anchor="ctr" anchorCtr="0">
            <a:noAutofit/>
          </a:bodyPr>
          <a:lstStyle/>
          <a:p>
            <a:pPr lvl="0">
              <a:spcBef>
                <a:spcPts val="0"/>
              </a:spcBef>
              <a:buNone/>
            </a:pPr>
            <a:endParaRPr/>
          </a:p>
        </p:txBody>
      </p:sp>
      <p:sp>
        <p:nvSpPr>
          <p:cNvPr id="308" name="Shape 308"/>
          <p:cNvSpPr txBox="1"/>
          <p:nvPr/>
        </p:nvSpPr>
        <p:spPr>
          <a:xfrm>
            <a:off x="6701010" y="1855306"/>
            <a:ext cx="781199" cy="300899"/>
          </a:xfrm>
          <a:prstGeom prst="rect">
            <a:avLst/>
          </a:prstGeom>
          <a:noFill/>
          <a:ln>
            <a:noFill/>
          </a:ln>
        </p:spPr>
        <p:txBody>
          <a:bodyPr lIns="91425" tIns="91425" rIns="91425" bIns="91425" anchor="ctr" anchorCtr="0">
            <a:noAutofit/>
          </a:bodyPr>
          <a:lstStyle/>
          <a:p>
            <a:pPr lvl="0" algn="ctr" rtl="0">
              <a:spcBef>
                <a:spcPts val="0"/>
              </a:spcBef>
              <a:buNone/>
            </a:pPr>
            <a:r>
              <a:rPr lang="en" sz="800" b="1">
                <a:solidFill>
                  <a:schemeClr val="lt1"/>
                </a:solidFill>
                <a:latin typeface="Karla"/>
                <a:ea typeface="Karla"/>
                <a:cs typeface="Karla"/>
                <a:sym typeface="Karla"/>
              </a:rPr>
              <a:t>Systems &amp; protocols</a:t>
            </a:r>
          </a:p>
        </p:txBody>
      </p:sp>
      <p:sp>
        <p:nvSpPr>
          <p:cNvPr id="309" name="Shape 309"/>
          <p:cNvSpPr/>
          <p:nvPr/>
        </p:nvSpPr>
        <p:spPr>
          <a:xfrm>
            <a:off x="7921945" y="3322264"/>
            <a:ext cx="986100" cy="986100"/>
          </a:xfrm>
          <a:prstGeom prst="ellipse">
            <a:avLst/>
          </a:prstGeom>
          <a:solidFill>
            <a:srgbClr val="FF8560"/>
          </a:solidFill>
          <a:ln>
            <a:noFill/>
          </a:ln>
        </p:spPr>
        <p:txBody>
          <a:bodyPr lIns="91425" tIns="91425" rIns="91425" bIns="91425" anchor="ctr" anchorCtr="0">
            <a:noAutofit/>
          </a:bodyPr>
          <a:lstStyle/>
          <a:p>
            <a:pPr lvl="0">
              <a:spcBef>
                <a:spcPts val="0"/>
              </a:spcBef>
              <a:buNone/>
            </a:pPr>
            <a:endParaRPr/>
          </a:p>
        </p:txBody>
      </p:sp>
      <p:sp>
        <p:nvSpPr>
          <p:cNvPr id="310" name="Shape 310"/>
          <p:cNvSpPr txBox="1"/>
          <p:nvPr/>
        </p:nvSpPr>
        <p:spPr>
          <a:xfrm>
            <a:off x="8024403" y="3850378"/>
            <a:ext cx="781199" cy="300899"/>
          </a:xfrm>
          <a:prstGeom prst="rect">
            <a:avLst/>
          </a:prstGeom>
          <a:noFill/>
          <a:ln>
            <a:noFill/>
          </a:ln>
        </p:spPr>
        <p:txBody>
          <a:bodyPr lIns="91425" tIns="91425" rIns="91425" bIns="91425" anchor="ctr" anchorCtr="0">
            <a:noAutofit/>
          </a:bodyPr>
          <a:lstStyle/>
          <a:p>
            <a:pPr lvl="0" algn="ctr" rtl="0">
              <a:spcBef>
                <a:spcPts val="0"/>
              </a:spcBef>
              <a:buNone/>
            </a:pPr>
            <a:r>
              <a:rPr lang="en" sz="800" b="1">
                <a:solidFill>
                  <a:schemeClr val="lt1"/>
                </a:solidFill>
                <a:latin typeface="Karla"/>
                <a:ea typeface="Karla"/>
                <a:cs typeface="Karla"/>
                <a:sym typeface="Karla"/>
              </a:rPr>
              <a:t>UX and HCI</a:t>
            </a:r>
          </a:p>
        </p:txBody>
      </p:sp>
      <p:pic>
        <p:nvPicPr>
          <p:cNvPr id="311" name="Shape 311"/>
          <p:cNvPicPr preferRelativeResize="0"/>
          <p:nvPr/>
        </p:nvPicPr>
        <p:blipFill>
          <a:blip r:embed="rId5">
            <a:alphaModFix/>
          </a:blip>
          <a:stretch>
            <a:fillRect/>
          </a:stretch>
        </p:blipFill>
        <p:spPr>
          <a:xfrm>
            <a:off x="8162250" y="3438135"/>
            <a:ext cx="498850" cy="498850"/>
          </a:xfrm>
          <a:prstGeom prst="rect">
            <a:avLst/>
          </a:prstGeom>
          <a:noFill/>
          <a:ln>
            <a:noFill/>
          </a:ln>
        </p:spPr>
      </p:pic>
      <p:sp>
        <p:nvSpPr>
          <p:cNvPr id="312" name="Shape 312"/>
          <p:cNvSpPr txBox="1"/>
          <p:nvPr/>
        </p:nvSpPr>
        <p:spPr>
          <a:xfrm>
            <a:off x="476465" y="1048925"/>
            <a:ext cx="413399" cy="610500"/>
          </a:xfrm>
          <a:prstGeom prst="rect">
            <a:avLst/>
          </a:prstGeom>
          <a:noFill/>
          <a:ln>
            <a:noFill/>
          </a:ln>
        </p:spPr>
        <p:txBody>
          <a:bodyPr lIns="91425" tIns="91425" rIns="91425" bIns="91425" anchor="t" anchorCtr="0">
            <a:noAutofit/>
          </a:bodyPr>
          <a:lstStyle/>
          <a:p>
            <a:pPr lvl="0" algn="r"/>
            <a:r>
              <a:rPr lang="en" sz="3000" b="1" dirty="0" smtClean="0">
                <a:solidFill>
                  <a:srgbClr val="FF8560"/>
                </a:solidFill>
                <a:latin typeface="Quicksand"/>
                <a:ea typeface="Quicksand"/>
                <a:cs typeface="Quicksand"/>
                <a:sym typeface="Quicksand"/>
              </a:rPr>
              <a:t>1</a:t>
            </a:r>
            <a:r>
              <a:rPr lang="en-US" sz="3000" b="1" dirty="0" smtClean="0">
                <a:solidFill>
                  <a:srgbClr val="FF8560"/>
                </a:solidFill>
                <a:latin typeface="Quicksand"/>
                <a:ea typeface="Quicksand"/>
                <a:cs typeface="Quicksand"/>
                <a:sym typeface="Quicksand"/>
              </a:rPr>
              <a:t> </a:t>
            </a:r>
            <a:endParaRPr lang="en" sz="3000" b="1" dirty="0">
              <a:solidFill>
                <a:srgbClr val="FF8560"/>
              </a:solidFill>
              <a:latin typeface="Quicksand"/>
              <a:ea typeface="Quicksand"/>
              <a:cs typeface="Quicksand"/>
              <a:sym typeface="Quicksand"/>
            </a:endParaRPr>
          </a:p>
        </p:txBody>
      </p:sp>
      <p:sp>
        <p:nvSpPr>
          <p:cNvPr id="313" name="Shape 313"/>
          <p:cNvSpPr txBox="1"/>
          <p:nvPr/>
        </p:nvSpPr>
        <p:spPr>
          <a:xfrm>
            <a:off x="391042" y="2293164"/>
            <a:ext cx="498899" cy="610500"/>
          </a:xfrm>
          <a:prstGeom prst="rect">
            <a:avLst/>
          </a:prstGeom>
          <a:noFill/>
          <a:ln>
            <a:noFill/>
          </a:ln>
        </p:spPr>
        <p:txBody>
          <a:bodyPr lIns="91425" tIns="91425" rIns="91425" bIns="91425" anchor="t" anchorCtr="0">
            <a:noAutofit/>
          </a:bodyPr>
          <a:lstStyle/>
          <a:p>
            <a:pPr lvl="0" algn="r" rtl="0">
              <a:spcBef>
                <a:spcPts val="0"/>
              </a:spcBef>
              <a:buNone/>
            </a:pPr>
            <a:r>
              <a:rPr lang="en" sz="3000" b="1" dirty="0" smtClean="0">
                <a:solidFill>
                  <a:srgbClr val="FF8560"/>
                </a:solidFill>
                <a:latin typeface="Quicksand"/>
                <a:ea typeface="Quicksand"/>
                <a:cs typeface="Quicksand"/>
                <a:sym typeface="Quicksand"/>
              </a:rPr>
              <a:t>2</a:t>
            </a:r>
            <a:endParaRPr lang="en" sz="3000" b="1" dirty="0">
              <a:solidFill>
                <a:srgbClr val="FF8560"/>
              </a:solidFill>
              <a:latin typeface="Quicksand"/>
              <a:ea typeface="Quicksand"/>
              <a:cs typeface="Quicksand"/>
              <a:sym typeface="Quicksand"/>
            </a:endParaRPr>
          </a:p>
        </p:txBody>
      </p:sp>
      <p:sp>
        <p:nvSpPr>
          <p:cNvPr id="314" name="Shape 314"/>
          <p:cNvSpPr txBox="1"/>
          <p:nvPr/>
        </p:nvSpPr>
        <p:spPr>
          <a:xfrm>
            <a:off x="338367" y="3284820"/>
            <a:ext cx="551699" cy="610500"/>
          </a:xfrm>
          <a:prstGeom prst="rect">
            <a:avLst/>
          </a:prstGeom>
          <a:noFill/>
          <a:ln>
            <a:noFill/>
          </a:ln>
        </p:spPr>
        <p:txBody>
          <a:bodyPr lIns="91425" tIns="91425" rIns="91425" bIns="91425" anchor="t" anchorCtr="0">
            <a:noAutofit/>
          </a:bodyPr>
          <a:lstStyle/>
          <a:p>
            <a:pPr lvl="0" algn="r" rtl="0">
              <a:spcBef>
                <a:spcPts val="0"/>
              </a:spcBef>
              <a:buNone/>
            </a:pPr>
            <a:r>
              <a:rPr lang="en" sz="3000" b="1" dirty="0" smtClean="0">
                <a:solidFill>
                  <a:srgbClr val="FF8560"/>
                </a:solidFill>
                <a:latin typeface="Quicksand"/>
                <a:ea typeface="Quicksand"/>
                <a:cs typeface="Quicksand"/>
                <a:sym typeface="Quicksand"/>
              </a:rPr>
              <a:t>3</a:t>
            </a:r>
            <a:endParaRPr lang="en" sz="3000" b="1" dirty="0">
              <a:solidFill>
                <a:srgbClr val="FF8560"/>
              </a:solidFill>
              <a:latin typeface="Quicksand"/>
              <a:ea typeface="Quicksand"/>
              <a:cs typeface="Quicksand"/>
              <a:sym typeface="Quicksand"/>
            </a:endParaRPr>
          </a:p>
        </p:txBody>
      </p:sp>
      <p:pic>
        <p:nvPicPr>
          <p:cNvPr id="315" name="Shape 315"/>
          <p:cNvPicPr preferRelativeResize="0"/>
          <p:nvPr/>
        </p:nvPicPr>
        <p:blipFill>
          <a:blip r:embed="rId6">
            <a:alphaModFix/>
          </a:blip>
          <a:stretch>
            <a:fillRect/>
          </a:stretch>
        </p:blipFill>
        <p:spPr>
          <a:xfrm>
            <a:off x="6843900" y="1408100"/>
            <a:ext cx="498850" cy="498850"/>
          </a:xfrm>
          <a:prstGeom prst="rect">
            <a:avLst/>
          </a:prstGeom>
          <a:noFill/>
          <a:ln>
            <a:noFill/>
          </a:ln>
        </p:spPr>
      </p:pic>
      <p:sp>
        <p:nvSpPr>
          <p:cNvPr id="316" name="Shape 316"/>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Three fundamental pillars</a:t>
            </a:r>
          </a:p>
        </p:txBody>
      </p:sp>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Shape 321"/>
          <p:cNvPicPr preferRelativeResize="0"/>
          <p:nvPr/>
        </p:nvPicPr>
        <p:blipFill>
          <a:blip r:embed="rId3">
            <a:alphaModFix amt="50000"/>
          </a:blip>
          <a:stretch>
            <a:fillRect/>
          </a:stretch>
        </p:blipFill>
        <p:spPr>
          <a:xfrm>
            <a:off x="8041600" y="2724298"/>
            <a:ext cx="610500" cy="610500"/>
          </a:xfrm>
          <a:prstGeom prst="rect">
            <a:avLst/>
          </a:prstGeom>
          <a:noFill/>
          <a:ln>
            <a:noFill/>
          </a:ln>
        </p:spPr>
      </p:pic>
      <p:pic>
        <p:nvPicPr>
          <p:cNvPr id="322" name="Shape 322"/>
          <p:cNvPicPr preferRelativeResize="0"/>
          <p:nvPr/>
        </p:nvPicPr>
        <p:blipFill>
          <a:blip r:embed="rId4">
            <a:alphaModFix amt="50000"/>
          </a:blip>
          <a:stretch>
            <a:fillRect/>
          </a:stretch>
        </p:blipFill>
        <p:spPr>
          <a:xfrm>
            <a:off x="2853850" y="3394987"/>
            <a:ext cx="698675" cy="698675"/>
          </a:xfrm>
          <a:prstGeom prst="rect">
            <a:avLst/>
          </a:prstGeom>
          <a:noFill/>
          <a:ln>
            <a:noFill/>
          </a:ln>
        </p:spPr>
      </p:pic>
      <p:pic>
        <p:nvPicPr>
          <p:cNvPr id="323" name="Shape 323"/>
          <p:cNvPicPr preferRelativeResize="0"/>
          <p:nvPr/>
        </p:nvPicPr>
        <p:blipFill>
          <a:blip r:embed="rId5">
            <a:alphaModFix amt="50000"/>
          </a:blip>
          <a:stretch>
            <a:fillRect/>
          </a:stretch>
        </p:blipFill>
        <p:spPr>
          <a:xfrm>
            <a:off x="2897950" y="1613025"/>
            <a:ext cx="610500" cy="610500"/>
          </a:xfrm>
          <a:prstGeom prst="rect">
            <a:avLst/>
          </a:prstGeom>
          <a:noFill/>
          <a:ln>
            <a:noFill/>
          </a:ln>
        </p:spPr>
      </p:pic>
      <p:pic>
        <p:nvPicPr>
          <p:cNvPr id="324" name="Shape 324"/>
          <p:cNvPicPr preferRelativeResize="0"/>
          <p:nvPr/>
        </p:nvPicPr>
        <p:blipFill>
          <a:blip r:embed="rId6">
            <a:alphaModFix amt="50000"/>
          </a:blip>
          <a:stretch>
            <a:fillRect/>
          </a:stretch>
        </p:blipFill>
        <p:spPr>
          <a:xfrm>
            <a:off x="2897950" y="2702101"/>
            <a:ext cx="610500" cy="610500"/>
          </a:xfrm>
          <a:prstGeom prst="rect">
            <a:avLst/>
          </a:prstGeom>
          <a:noFill/>
          <a:ln>
            <a:noFill/>
          </a:ln>
        </p:spPr>
      </p:pic>
      <p:sp>
        <p:nvSpPr>
          <p:cNvPr id="325" name="Shape 325"/>
          <p:cNvSpPr txBox="1"/>
          <p:nvPr/>
        </p:nvSpPr>
        <p:spPr>
          <a:xfrm>
            <a:off x="174200" y="152100"/>
            <a:ext cx="8705999" cy="306299"/>
          </a:xfrm>
          <a:prstGeom prst="rect">
            <a:avLst/>
          </a:prstGeom>
          <a:noFill/>
          <a:ln>
            <a:noFill/>
          </a:ln>
        </p:spPr>
        <p:txBody>
          <a:bodyPr lIns="91425" tIns="91425" rIns="91425" bIns="91425" anchor="ctr" anchorCtr="0">
            <a:noAutofit/>
          </a:bodyPr>
          <a:lstStyle/>
          <a:p>
            <a:pPr marL="457200" lvl="0" indent="-228600" algn="ctr" rtl="0">
              <a:lnSpc>
                <a:spcPct val="115000"/>
              </a:lnSpc>
              <a:spcBef>
                <a:spcPts val="0"/>
              </a:spcBef>
              <a:buClr>
                <a:srgbClr val="FFFFFF"/>
              </a:buClr>
              <a:buFont typeface="Karla"/>
              <a:buAutoNum type="arabicParenR"/>
            </a:pPr>
            <a:r>
              <a:rPr lang="en" b="1">
                <a:solidFill>
                  <a:srgbClr val="FFFFFF"/>
                </a:solidFill>
                <a:latin typeface="Karla"/>
                <a:ea typeface="Karla"/>
                <a:cs typeface="Karla"/>
                <a:sym typeface="Karla"/>
              </a:rPr>
              <a:t>Data &amp; Identity Management</a:t>
            </a:r>
          </a:p>
        </p:txBody>
      </p:sp>
      <p:sp>
        <p:nvSpPr>
          <p:cNvPr id="326" name="Shape 326"/>
          <p:cNvSpPr txBox="1"/>
          <p:nvPr/>
        </p:nvSpPr>
        <p:spPr>
          <a:xfrm>
            <a:off x="2590812" y="4162400"/>
            <a:ext cx="1228500" cy="786300"/>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999999"/>
                </a:solidFill>
                <a:latin typeface="Karla"/>
                <a:ea typeface="Karla"/>
                <a:cs typeface="Karla"/>
                <a:sym typeface="Karla"/>
              </a:rPr>
              <a:t>I know my data is secure.</a:t>
            </a:r>
          </a:p>
        </p:txBody>
      </p:sp>
      <p:sp>
        <p:nvSpPr>
          <p:cNvPr id="327" name="Shape 327"/>
          <p:cNvSpPr txBox="1"/>
          <p:nvPr/>
        </p:nvSpPr>
        <p:spPr>
          <a:xfrm>
            <a:off x="4287800" y="4162400"/>
            <a:ext cx="1877999" cy="786300"/>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999999"/>
                </a:solidFill>
                <a:latin typeface="Karla"/>
                <a:ea typeface="Karla"/>
                <a:cs typeface="Karla"/>
                <a:sym typeface="Karla"/>
              </a:rPr>
              <a:t>I have control over my data digital identity and data per sensor, per account, per product, per home</a:t>
            </a:r>
          </a:p>
        </p:txBody>
      </p:sp>
      <p:sp>
        <p:nvSpPr>
          <p:cNvPr id="328" name="Shape 328"/>
          <p:cNvSpPr txBox="1"/>
          <p:nvPr/>
        </p:nvSpPr>
        <p:spPr>
          <a:xfrm>
            <a:off x="6665287" y="4162400"/>
            <a:ext cx="1923600" cy="786300"/>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999999"/>
                </a:solidFill>
                <a:latin typeface="Karla"/>
                <a:ea typeface="Karla"/>
                <a:cs typeface="Karla"/>
                <a:sym typeface="Karla"/>
              </a:rPr>
              <a:t>I know my devices will ask before sharing any data with other devices.</a:t>
            </a:r>
          </a:p>
        </p:txBody>
      </p:sp>
      <p:cxnSp>
        <p:nvCxnSpPr>
          <p:cNvPr id="329" name="Shape 329"/>
          <p:cNvCxnSpPr/>
          <p:nvPr/>
        </p:nvCxnSpPr>
        <p:spPr>
          <a:xfrm>
            <a:off x="7834137" y="3030150"/>
            <a:ext cx="138300" cy="0"/>
          </a:xfrm>
          <a:prstGeom prst="straightConnector1">
            <a:avLst/>
          </a:prstGeom>
          <a:noFill/>
          <a:ln w="28575" cap="flat" cmpd="sng">
            <a:solidFill>
              <a:srgbClr val="FF8560"/>
            </a:solidFill>
            <a:prstDash val="solid"/>
            <a:round/>
            <a:headEnd type="none" w="lg" len="lg"/>
            <a:tailEnd type="none" w="lg" len="lg"/>
          </a:ln>
        </p:spPr>
      </p:cxnSp>
      <p:cxnSp>
        <p:nvCxnSpPr>
          <p:cNvPr id="330" name="Shape 330"/>
          <p:cNvCxnSpPr/>
          <p:nvPr/>
        </p:nvCxnSpPr>
        <p:spPr>
          <a:xfrm rot="10800000" flipH="1">
            <a:off x="4169475" y="1582150"/>
            <a:ext cx="33599" cy="3182699"/>
          </a:xfrm>
          <a:prstGeom prst="straightConnector1">
            <a:avLst/>
          </a:prstGeom>
          <a:noFill/>
          <a:ln w="9525" cap="flat" cmpd="sng">
            <a:solidFill>
              <a:srgbClr val="CCCCCC"/>
            </a:solidFill>
            <a:prstDash val="dot"/>
            <a:round/>
            <a:headEnd type="none" w="lg" len="lg"/>
            <a:tailEnd type="none" w="lg" len="lg"/>
          </a:ln>
        </p:spPr>
      </p:cxnSp>
      <p:cxnSp>
        <p:nvCxnSpPr>
          <p:cNvPr id="331" name="Shape 331"/>
          <p:cNvCxnSpPr/>
          <p:nvPr/>
        </p:nvCxnSpPr>
        <p:spPr>
          <a:xfrm rot="10800000" flipH="1">
            <a:off x="6250525" y="1582150"/>
            <a:ext cx="33599" cy="3182699"/>
          </a:xfrm>
          <a:prstGeom prst="straightConnector1">
            <a:avLst/>
          </a:prstGeom>
          <a:noFill/>
          <a:ln w="9525" cap="flat" cmpd="sng">
            <a:solidFill>
              <a:srgbClr val="CCCCCC"/>
            </a:solidFill>
            <a:prstDash val="dot"/>
            <a:round/>
            <a:headEnd type="none" w="lg" len="lg"/>
            <a:tailEnd type="none" w="lg" len="lg"/>
          </a:ln>
        </p:spPr>
      </p:cxnSp>
      <p:pic>
        <p:nvPicPr>
          <p:cNvPr id="332" name="Shape 332"/>
          <p:cNvPicPr preferRelativeResize="0"/>
          <p:nvPr/>
        </p:nvPicPr>
        <p:blipFill>
          <a:blip r:embed="rId7">
            <a:alphaModFix amt="50000"/>
          </a:blip>
          <a:stretch>
            <a:fillRect/>
          </a:stretch>
        </p:blipFill>
        <p:spPr>
          <a:xfrm>
            <a:off x="3002500" y="2262108"/>
            <a:ext cx="401399" cy="401399"/>
          </a:xfrm>
          <a:prstGeom prst="rect">
            <a:avLst/>
          </a:prstGeom>
          <a:noFill/>
          <a:ln>
            <a:noFill/>
          </a:ln>
        </p:spPr>
      </p:pic>
      <p:pic>
        <p:nvPicPr>
          <p:cNvPr id="333" name="Shape 333"/>
          <p:cNvPicPr preferRelativeResize="0"/>
          <p:nvPr/>
        </p:nvPicPr>
        <p:blipFill>
          <a:blip r:embed="rId4">
            <a:alphaModFix amt="50000"/>
          </a:blip>
          <a:stretch>
            <a:fillRect/>
          </a:stretch>
        </p:blipFill>
        <p:spPr>
          <a:xfrm>
            <a:off x="4877412" y="3394987"/>
            <a:ext cx="698675" cy="698675"/>
          </a:xfrm>
          <a:prstGeom prst="rect">
            <a:avLst/>
          </a:prstGeom>
          <a:noFill/>
          <a:ln>
            <a:noFill/>
          </a:ln>
        </p:spPr>
      </p:pic>
      <p:pic>
        <p:nvPicPr>
          <p:cNvPr id="334" name="Shape 334"/>
          <p:cNvPicPr preferRelativeResize="0"/>
          <p:nvPr/>
        </p:nvPicPr>
        <p:blipFill>
          <a:blip r:embed="rId4">
            <a:alphaModFix amt="50000"/>
          </a:blip>
          <a:stretch>
            <a:fillRect/>
          </a:stretch>
        </p:blipFill>
        <p:spPr>
          <a:xfrm>
            <a:off x="7277750" y="3394987"/>
            <a:ext cx="698675" cy="698675"/>
          </a:xfrm>
          <a:prstGeom prst="rect">
            <a:avLst/>
          </a:prstGeom>
          <a:noFill/>
          <a:ln>
            <a:noFill/>
          </a:ln>
        </p:spPr>
      </p:pic>
      <p:pic>
        <p:nvPicPr>
          <p:cNvPr id="335" name="Shape 335"/>
          <p:cNvPicPr preferRelativeResize="0"/>
          <p:nvPr/>
        </p:nvPicPr>
        <p:blipFill>
          <a:blip r:embed="rId8">
            <a:alphaModFix amt="50000"/>
          </a:blip>
          <a:stretch>
            <a:fillRect/>
          </a:stretch>
        </p:blipFill>
        <p:spPr>
          <a:xfrm>
            <a:off x="4778575" y="2559175"/>
            <a:ext cx="896350" cy="896350"/>
          </a:xfrm>
          <a:prstGeom prst="rect">
            <a:avLst/>
          </a:prstGeom>
          <a:noFill/>
          <a:ln>
            <a:noFill/>
          </a:ln>
        </p:spPr>
      </p:pic>
      <p:pic>
        <p:nvPicPr>
          <p:cNvPr id="336" name="Shape 336"/>
          <p:cNvPicPr preferRelativeResize="0"/>
          <p:nvPr/>
        </p:nvPicPr>
        <p:blipFill>
          <a:blip r:embed="rId6">
            <a:alphaModFix amt="50000"/>
          </a:blip>
          <a:stretch>
            <a:fillRect/>
          </a:stretch>
        </p:blipFill>
        <p:spPr>
          <a:xfrm>
            <a:off x="6677496" y="2702101"/>
            <a:ext cx="610500" cy="610500"/>
          </a:xfrm>
          <a:prstGeom prst="rect">
            <a:avLst/>
          </a:prstGeom>
          <a:noFill/>
          <a:ln>
            <a:noFill/>
          </a:ln>
        </p:spPr>
      </p:pic>
      <p:pic>
        <p:nvPicPr>
          <p:cNvPr id="337" name="Shape 337"/>
          <p:cNvPicPr preferRelativeResize="0"/>
          <p:nvPr/>
        </p:nvPicPr>
        <p:blipFill>
          <a:blip r:embed="rId9">
            <a:alphaModFix amt="50000"/>
          </a:blip>
          <a:stretch>
            <a:fillRect/>
          </a:stretch>
        </p:blipFill>
        <p:spPr>
          <a:xfrm>
            <a:off x="7498925" y="2897125"/>
            <a:ext cx="266050" cy="266050"/>
          </a:xfrm>
          <a:prstGeom prst="rect">
            <a:avLst/>
          </a:prstGeom>
          <a:noFill/>
          <a:ln>
            <a:noFill/>
          </a:ln>
        </p:spPr>
      </p:pic>
      <p:cxnSp>
        <p:nvCxnSpPr>
          <p:cNvPr id="338" name="Shape 338"/>
          <p:cNvCxnSpPr/>
          <p:nvPr/>
        </p:nvCxnSpPr>
        <p:spPr>
          <a:xfrm>
            <a:off x="7291450" y="3030150"/>
            <a:ext cx="138300" cy="0"/>
          </a:xfrm>
          <a:prstGeom prst="straightConnector1">
            <a:avLst/>
          </a:prstGeom>
          <a:noFill/>
          <a:ln w="28575" cap="flat" cmpd="sng">
            <a:solidFill>
              <a:srgbClr val="FF8560"/>
            </a:solidFill>
            <a:prstDash val="solid"/>
            <a:round/>
            <a:headEnd type="none" w="lg" len="lg"/>
            <a:tailEnd type="none" w="lg" len="lg"/>
          </a:ln>
        </p:spPr>
      </p:cxnSp>
      <p:cxnSp>
        <p:nvCxnSpPr>
          <p:cNvPr id="339" name="Shape 339"/>
          <p:cNvCxnSpPr/>
          <p:nvPr/>
        </p:nvCxnSpPr>
        <p:spPr>
          <a:xfrm rot="10800000" flipH="1">
            <a:off x="2207050" y="1582150"/>
            <a:ext cx="33599" cy="3182699"/>
          </a:xfrm>
          <a:prstGeom prst="straightConnector1">
            <a:avLst/>
          </a:prstGeom>
          <a:noFill/>
          <a:ln w="9525" cap="flat" cmpd="sng">
            <a:solidFill>
              <a:srgbClr val="CCCCCC"/>
            </a:solidFill>
            <a:prstDash val="dot"/>
            <a:round/>
            <a:headEnd type="none" w="lg" len="lg"/>
            <a:tailEnd type="none" w="lg" len="lg"/>
          </a:ln>
        </p:spPr>
      </p:cxnSp>
      <p:pic>
        <p:nvPicPr>
          <p:cNvPr id="340" name="Shape 340"/>
          <p:cNvPicPr preferRelativeResize="0"/>
          <p:nvPr/>
        </p:nvPicPr>
        <p:blipFill>
          <a:blip r:embed="rId6">
            <a:alphaModFix amt="50000"/>
          </a:blip>
          <a:stretch>
            <a:fillRect/>
          </a:stretch>
        </p:blipFill>
        <p:spPr>
          <a:xfrm>
            <a:off x="774275" y="2712055"/>
            <a:ext cx="610496" cy="609969"/>
          </a:xfrm>
          <a:prstGeom prst="rect">
            <a:avLst/>
          </a:prstGeom>
          <a:noFill/>
          <a:ln>
            <a:noFill/>
          </a:ln>
        </p:spPr>
      </p:pic>
      <p:sp>
        <p:nvSpPr>
          <p:cNvPr id="341" name="Shape 341"/>
          <p:cNvSpPr txBox="1"/>
          <p:nvPr/>
        </p:nvSpPr>
        <p:spPr>
          <a:xfrm>
            <a:off x="270375" y="4162400"/>
            <a:ext cx="1737899" cy="786300"/>
          </a:xfrm>
          <a:prstGeom prst="rect">
            <a:avLst/>
          </a:prstGeom>
          <a:noFill/>
          <a:ln>
            <a:noFill/>
          </a:ln>
        </p:spPr>
        <p:txBody>
          <a:bodyPr lIns="91425" tIns="91425" rIns="91425" bIns="91425" anchor="t" anchorCtr="0">
            <a:noAutofit/>
          </a:bodyPr>
          <a:lstStyle/>
          <a:p>
            <a:pPr lvl="0" algn="ctr" rtl="0">
              <a:spcBef>
                <a:spcPts val="0"/>
              </a:spcBef>
              <a:buNone/>
            </a:pPr>
            <a:r>
              <a:rPr lang="en" sz="1000">
                <a:solidFill>
                  <a:srgbClr val="999999"/>
                </a:solidFill>
                <a:latin typeface="Karla"/>
                <a:ea typeface="Karla"/>
                <a:cs typeface="Karla"/>
                <a:sym typeface="Karla"/>
              </a:rPr>
              <a:t>Device hardware and software consider safety first and and auto update by manufacturer</a:t>
            </a:r>
          </a:p>
        </p:txBody>
      </p:sp>
      <p:pic>
        <p:nvPicPr>
          <p:cNvPr id="342" name="Shape 342"/>
          <p:cNvPicPr preferRelativeResize="0"/>
          <p:nvPr/>
        </p:nvPicPr>
        <p:blipFill rotWithShape="1">
          <a:blip r:embed="rId8">
            <a:alphaModFix amt="50000"/>
          </a:blip>
          <a:srcRect l="32447" t="40694" r="31887" b="15627"/>
          <a:stretch/>
        </p:blipFill>
        <p:spPr>
          <a:xfrm>
            <a:off x="970912" y="2407632"/>
            <a:ext cx="217225" cy="266050"/>
          </a:xfrm>
          <a:prstGeom prst="rect">
            <a:avLst/>
          </a:prstGeom>
          <a:noFill/>
          <a:ln>
            <a:noFill/>
          </a:ln>
        </p:spPr>
      </p:pic>
      <p:pic>
        <p:nvPicPr>
          <p:cNvPr id="343" name="Shape 343"/>
          <p:cNvPicPr preferRelativeResize="0"/>
          <p:nvPr/>
        </p:nvPicPr>
        <p:blipFill>
          <a:blip r:embed="rId10">
            <a:alphaModFix amt="50000"/>
          </a:blip>
          <a:stretch>
            <a:fillRect/>
          </a:stretch>
        </p:blipFill>
        <p:spPr>
          <a:xfrm>
            <a:off x="1263975" y="2320661"/>
            <a:ext cx="440000" cy="440000"/>
          </a:xfrm>
          <a:prstGeom prst="rect">
            <a:avLst/>
          </a:prstGeom>
          <a:noFill/>
          <a:ln>
            <a:noFill/>
          </a:ln>
        </p:spPr>
      </p:pic>
      <p:sp>
        <p:nvSpPr>
          <p:cNvPr id="344" name="Shape 344"/>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1) Data &amp; Identity Management</a:t>
            </a:r>
          </a:p>
        </p:txBody>
      </p:sp>
      <p:sp>
        <p:nvSpPr>
          <p:cNvPr id="345" name="Shape 345"/>
          <p:cNvSpPr txBox="1"/>
          <p:nvPr/>
        </p:nvSpPr>
        <p:spPr>
          <a:xfrm>
            <a:off x="1503475" y="878775"/>
            <a:ext cx="6271500" cy="7242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 sz="1200">
                <a:solidFill>
                  <a:srgbClr val="434343"/>
                </a:solidFill>
                <a:latin typeface="Karla"/>
                <a:ea typeface="Karla"/>
                <a:cs typeface="Karla"/>
                <a:sym typeface="Karla"/>
              </a:rPr>
              <a:t>A user controlled system with management controls will elicit greater trust and adequate privacy while security and safety can be handled mostly by service provider.</a:t>
            </a:r>
          </a:p>
        </p:txBody>
      </p:sp>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cxnSp>
        <p:nvCxnSpPr>
          <p:cNvPr id="350" name="Shape 350"/>
          <p:cNvCxnSpPr/>
          <p:nvPr/>
        </p:nvCxnSpPr>
        <p:spPr>
          <a:xfrm>
            <a:off x="4876800" y="552000"/>
            <a:ext cx="0" cy="4601099"/>
          </a:xfrm>
          <a:prstGeom prst="straightConnector1">
            <a:avLst/>
          </a:prstGeom>
          <a:noFill/>
          <a:ln w="9525" cap="flat" cmpd="sng">
            <a:solidFill>
              <a:srgbClr val="CCCCCC"/>
            </a:solidFill>
            <a:prstDash val="solid"/>
            <a:round/>
            <a:headEnd type="none" w="lg" len="lg"/>
            <a:tailEnd type="none" w="lg" len="lg"/>
          </a:ln>
        </p:spPr>
      </p:cxnSp>
      <p:cxnSp>
        <p:nvCxnSpPr>
          <p:cNvPr id="351" name="Shape 351"/>
          <p:cNvCxnSpPr>
            <a:stCxn id="352" idx="2"/>
            <a:endCxn id="353" idx="0"/>
          </p:cNvCxnSpPr>
          <p:nvPr/>
        </p:nvCxnSpPr>
        <p:spPr>
          <a:xfrm>
            <a:off x="643247" y="2640262"/>
            <a:ext cx="414900" cy="902400"/>
          </a:xfrm>
          <a:prstGeom prst="straightConnector1">
            <a:avLst/>
          </a:prstGeom>
          <a:noFill/>
          <a:ln w="9525" cap="flat" cmpd="sng">
            <a:solidFill>
              <a:srgbClr val="8267B2"/>
            </a:solidFill>
            <a:prstDash val="dot"/>
            <a:round/>
            <a:headEnd type="none" w="lg" len="lg"/>
            <a:tailEnd type="none" w="lg" len="lg"/>
          </a:ln>
        </p:spPr>
      </p:cxnSp>
      <p:cxnSp>
        <p:nvCxnSpPr>
          <p:cNvPr id="354" name="Shape 354"/>
          <p:cNvCxnSpPr>
            <a:stCxn id="355" idx="2"/>
            <a:endCxn id="353" idx="0"/>
          </p:cNvCxnSpPr>
          <p:nvPr/>
        </p:nvCxnSpPr>
        <p:spPr>
          <a:xfrm flipH="1">
            <a:off x="1058194" y="2640285"/>
            <a:ext cx="413100" cy="902400"/>
          </a:xfrm>
          <a:prstGeom prst="straightConnector1">
            <a:avLst/>
          </a:prstGeom>
          <a:noFill/>
          <a:ln w="9525" cap="flat" cmpd="sng">
            <a:solidFill>
              <a:srgbClr val="8267B2"/>
            </a:solidFill>
            <a:prstDash val="dot"/>
            <a:round/>
            <a:headEnd type="none" w="lg" len="lg"/>
            <a:tailEnd type="none" w="lg" len="lg"/>
          </a:ln>
        </p:spPr>
      </p:cxnSp>
      <p:cxnSp>
        <p:nvCxnSpPr>
          <p:cNvPr id="356" name="Shape 356"/>
          <p:cNvCxnSpPr>
            <a:stCxn id="357" idx="2"/>
            <a:endCxn id="358" idx="0"/>
          </p:cNvCxnSpPr>
          <p:nvPr/>
        </p:nvCxnSpPr>
        <p:spPr>
          <a:xfrm>
            <a:off x="2417042" y="2640285"/>
            <a:ext cx="0" cy="902400"/>
          </a:xfrm>
          <a:prstGeom prst="straightConnector1">
            <a:avLst/>
          </a:prstGeom>
          <a:noFill/>
          <a:ln w="9525" cap="flat" cmpd="sng">
            <a:solidFill>
              <a:srgbClr val="8267B2"/>
            </a:solidFill>
            <a:prstDash val="dot"/>
            <a:round/>
            <a:headEnd type="none" w="lg" len="lg"/>
            <a:tailEnd type="none" w="lg" len="lg"/>
          </a:ln>
        </p:spPr>
      </p:cxnSp>
      <p:cxnSp>
        <p:nvCxnSpPr>
          <p:cNvPr id="359" name="Shape 359"/>
          <p:cNvCxnSpPr>
            <a:stCxn id="360" idx="2"/>
            <a:endCxn id="361" idx="0"/>
          </p:cNvCxnSpPr>
          <p:nvPr/>
        </p:nvCxnSpPr>
        <p:spPr>
          <a:xfrm>
            <a:off x="3374069" y="2640285"/>
            <a:ext cx="410100" cy="902400"/>
          </a:xfrm>
          <a:prstGeom prst="straightConnector1">
            <a:avLst/>
          </a:prstGeom>
          <a:noFill/>
          <a:ln w="9525" cap="flat" cmpd="sng">
            <a:solidFill>
              <a:srgbClr val="8267B2"/>
            </a:solidFill>
            <a:prstDash val="dot"/>
            <a:round/>
            <a:headEnd type="none" w="lg" len="lg"/>
            <a:tailEnd type="none" w="lg" len="lg"/>
          </a:ln>
        </p:spPr>
      </p:cxnSp>
      <p:cxnSp>
        <p:nvCxnSpPr>
          <p:cNvPr id="362" name="Shape 362"/>
          <p:cNvCxnSpPr>
            <a:stCxn id="363" idx="2"/>
            <a:endCxn id="361" idx="0"/>
          </p:cNvCxnSpPr>
          <p:nvPr/>
        </p:nvCxnSpPr>
        <p:spPr>
          <a:xfrm flipH="1">
            <a:off x="3784216" y="2640285"/>
            <a:ext cx="417900" cy="902400"/>
          </a:xfrm>
          <a:prstGeom prst="straightConnector1">
            <a:avLst/>
          </a:prstGeom>
          <a:noFill/>
          <a:ln w="9525" cap="flat" cmpd="sng">
            <a:solidFill>
              <a:srgbClr val="8267B2"/>
            </a:solidFill>
            <a:prstDash val="dot"/>
            <a:round/>
            <a:headEnd type="none" w="lg" len="lg"/>
            <a:tailEnd type="none" w="lg" len="lg"/>
          </a:ln>
        </p:spPr>
      </p:cxnSp>
      <p:sp>
        <p:nvSpPr>
          <p:cNvPr id="353" name="Shape 353"/>
          <p:cNvSpPr/>
          <p:nvPr/>
        </p:nvSpPr>
        <p:spPr>
          <a:xfrm>
            <a:off x="658297" y="3542612"/>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364" name="Shape 364"/>
          <p:cNvSpPr txBox="1"/>
          <p:nvPr/>
        </p:nvSpPr>
        <p:spPr>
          <a:xfrm>
            <a:off x="658297" y="3997473"/>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Smartphone</a:t>
            </a:r>
          </a:p>
        </p:txBody>
      </p:sp>
      <p:sp>
        <p:nvSpPr>
          <p:cNvPr id="358" name="Shape 358"/>
          <p:cNvSpPr/>
          <p:nvPr/>
        </p:nvSpPr>
        <p:spPr>
          <a:xfrm>
            <a:off x="2017292" y="3542635"/>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361" name="Shape 361"/>
          <p:cNvSpPr/>
          <p:nvPr/>
        </p:nvSpPr>
        <p:spPr>
          <a:xfrm>
            <a:off x="3384358" y="3542635"/>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355" name="Shape 355"/>
          <p:cNvSpPr/>
          <p:nvPr/>
        </p:nvSpPr>
        <p:spPr>
          <a:xfrm>
            <a:off x="1071544" y="1841085"/>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357" name="Shape 357"/>
          <p:cNvSpPr/>
          <p:nvPr/>
        </p:nvSpPr>
        <p:spPr>
          <a:xfrm>
            <a:off x="2017292" y="1841085"/>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360" name="Shape 360"/>
          <p:cNvSpPr/>
          <p:nvPr/>
        </p:nvSpPr>
        <p:spPr>
          <a:xfrm>
            <a:off x="2974319" y="1841085"/>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363" name="Shape 363"/>
          <p:cNvSpPr/>
          <p:nvPr/>
        </p:nvSpPr>
        <p:spPr>
          <a:xfrm>
            <a:off x="3802366" y="1841085"/>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352" name="Shape 352"/>
          <p:cNvSpPr/>
          <p:nvPr/>
        </p:nvSpPr>
        <p:spPr>
          <a:xfrm>
            <a:off x="243497" y="1841062"/>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365" name="Shape 365"/>
          <p:cNvSpPr txBox="1"/>
          <p:nvPr/>
        </p:nvSpPr>
        <p:spPr>
          <a:xfrm>
            <a:off x="243497" y="2295923"/>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Washing Machine</a:t>
            </a:r>
          </a:p>
        </p:txBody>
      </p:sp>
      <p:pic>
        <p:nvPicPr>
          <p:cNvPr id="366" name="Shape 366"/>
          <p:cNvPicPr preferRelativeResize="0"/>
          <p:nvPr/>
        </p:nvPicPr>
        <p:blipFill>
          <a:blip r:embed="rId3">
            <a:alphaModFix amt="50000"/>
          </a:blip>
          <a:stretch>
            <a:fillRect/>
          </a:stretch>
        </p:blipFill>
        <p:spPr>
          <a:xfrm>
            <a:off x="433759" y="1907709"/>
            <a:ext cx="434899" cy="434899"/>
          </a:xfrm>
          <a:prstGeom prst="rect">
            <a:avLst/>
          </a:prstGeom>
          <a:noFill/>
          <a:ln>
            <a:noFill/>
          </a:ln>
        </p:spPr>
      </p:pic>
      <p:pic>
        <p:nvPicPr>
          <p:cNvPr id="367" name="Shape 367"/>
          <p:cNvPicPr preferRelativeResize="0"/>
          <p:nvPr/>
        </p:nvPicPr>
        <p:blipFill>
          <a:blip r:embed="rId4">
            <a:alphaModFix amt="50000"/>
          </a:blip>
          <a:stretch>
            <a:fillRect/>
          </a:stretch>
        </p:blipFill>
        <p:spPr>
          <a:xfrm>
            <a:off x="3566658" y="3611854"/>
            <a:ext cx="434899" cy="434899"/>
          </a:xfrm>
          <a:prstGeom prst="rect">
            <a:avLst/>
          </a:prstGeom>
          <a:noFill/>
          <a:ln>
            <a:noFill/>
          </a:ln>
        </p:spPr>
      </p:pic>
      <p:pic>
        <p:nvPicPr>
          <p:cNvPr id="368" name="Shape 368"/>
          <p:cNvPicPr preferRelativeResize="0"/>
          <p:nvPr/>
        </p:nvPicPr>
        <p:blipFill>
          <a:blip r:embed="rId3">
            <a:alphaModFix amt="50000"/>
          </a:blip>
          <a:stretch>
            <a:fillRect/>
          </a:stretch>
        </p:blipFill>
        <p:spPr>
          <a:xfrm>
            <a:off x="3156628" y="1907709"/>
            <a:ext cx="434899" cy="434899"/>
          </a:xfrm>
          <a:prstGeom prst="rect">
            <a:avLst/>
          </a:prstGeom>
          <a:noFill/>
          <a:ln>
            <a:noFill/>
          </a:ln>
        </p:spPr>
      </p:pic>
      <p:pic>
        <p:nvPicPr>
          <p:cNvPr id="369" name="Shape 369"/>
          <p:cNvPicPr preferRelativeResize="0"/>
          <p:nvPr/>
        </p:nvPicPr>
        <p:blipFill>
          <a:blip r:embed="rId5">
            <a:alphaModFix amt="50000"/>
          </a:blip>
          <a:stretch>
            <a:fillRect/>
          </a:stretch>
        </p:blipFill>
        <p:spPr>
          <a:xfrm>
            <a:off x="1253834" y="1937087"/>
            <a:ext cx="434899" cy="434899"/>
          </a:xfrm>
          <a:prstGeom prst="rect">
            <a:avLst/>
          </a:prstGeom>
          <a:noFill/>
          <a:ln>
            <a:noFill/>
          </a:ln>
        </p:spPr>
      </p:pic>
      <p:pic>
        <p:nvPicPr>
          <p:cNvPr id="370" name="Shape 370"/>
          <p:cNvPicPr preferRelativeResize="0"/>
          <p:nvPr/>
        </p:nvPicPr>
        <p:blipFill>
          <a:blip r:embed="rId6">
            <a:alphaModFix amt="50000"/>
          </a:blip>
          <a:stretch>
            <a:fillRect/>
          </a:stretch>
        </p:blipFill>
        <p:spPr>
          <a:xfrm>
            <a:off x="840597" y="3611854"/>
            <a:ext cx="434899" cy="434899"/>
          </a:xfrm>
          <a:prstGeom prst="rect">
            <a:avLst/>
          </a:prstGeom>
          <a:noFill/>
          <a:ln>
            <a:noFill/>
          </a:ln>
        </p:spPr>
      </p:pic>
      <p:pic>
        <p:nvPicPr>
          <p:cNvPr id="371" name="Shape 371"/>
          <p:cNvPicPr preferRelativeResize="0"/>
          <p:nvPr/>
        </p:nvPicPr>
        <p:blipFill>
          <a:blip r:embed="rId7">
            <a:alphaModFix amt="50000"/>
          </a:blip>
          <a:stretch>
            <a:fillRect/>
          </a:stretch>
        </p:blipFill>
        <p:spPr>
          <a:xfrm>
            <a:off x="2199592" y="3611860"/>
            <a:ext cx="434899" cy="434888"/>
          </a:xfrm>
          <a:prstGeom prst="rect">
            <a:avLst/>
          </a:prstGeom>
          <a:noFill/>
          <a:ln>
            <a:noFill/>
          </a:ln>
        </p:spPr>
      </p:pic>
      <p:pic>
        <p:nvPicPr>
          <p:cNvPr id="372" name="Shape 372"/>
          <p:cNvPicPr preferRelativeResize="0"/>
          <p:nvPr/>
        </p:nvPicPr>
        <p:blipFill>
          <a:blip r:embed="rId5">
            <a:alphaModFix amt="50000"/>
          </a:blip>
          <a:stretch>
            <a:fillRect/>
          </a:stretch>
        </p:blipFill>
        <p:spPr>
          <a:xfrm>
            <a:off x="2199592" y="1937087"/>
            <a:ext cx="434899" cy="434899"/>
          </a:xfrm>
          <a:prstGeom prst="rect">
            <a:avLst/>
          </a:prstGeom>
          <a:noFill/>
          <a:ln>
            <a:noFill/>
          </a:ln>
        </p:spPr>
      </p:pic>
      <p:pic>
        <p:nvPicPr>
          <p:cNvPr id="373" name="Shape 373"/>
          <p:cNvPicPr preferRelativeResize="0"/>
          <p:nvPr/>
        </p:nvPicPr>
        <p:blipFill>
          <a:blip r:embed="rId8">
            <a:alphaModFix amt="50000"/>
          </a:blip>
          <a:stretch>
            <a:fillRect/>
          </a:stretch>
        </p:blipFill>
        <p:spPr>
          <a:xfrm>
            <a:off x="3979853" y="1907700"/>
            <a:ext cx="434899" cy="434899"/>
          </a:xfrm>
          <a:prstGeom prst="rect">
            <a:avLst/>
          </a:prstGeom>
          <a:noFill/>
          <a:ln>
            <a:noFill/>
          </a:ln>
        </p:spPr>
      </p:pic>
      <p:sp>
        <p:nvSpPr>
          <p:cNvPr id="374" name="Shape 374"/>
          <p:cNvSpPr txBox="1"/>
          <p:nvPr/>
        </p:nvSpPr>
        <p:spPr>
          <a:xfrm>
            <a:off x="1071547" y="2295923"/>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Toaster</a:t>
            </a:r>
          </a:p>
        </p:txBody>
      </p:sp>
      <p:sp>
        <p:nvSpPr>
          <p:cNvPr id="375" name="Shape 375"/>
          <p:cNvSpPr txBox="1"/>
          <p:nvPr/>
        </p:nvSpPr>
        <p:spPr>
          <a:xfrm>
            <a:off x="2017292" y="2295923"/>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Toaster</a:t>
            </a:r>
          </a:p>
        </p:txBody>
      </p:sp>
      <p:sp>
        <p:nvSpPr>
          <p:cNvPr id="376" name="Shape 376"/>
          <p:cNvSpPr txBox="1"/>
          <p:nvPr/>
        </p:nvSpPr>
        <p:spPr>
          <a:xfrm>
            <a:off x="2974328" y="2295923"/>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Washing Machine</a:t>
            </a:r>
          </a:p>
        </p:txBody>
      </p:sp>
      <p:sp>
        <p:nvSpPr>
          <p:cNvPr id="377" name="Shape 377"/>
          <p:cNvSpPr txBox="1"/>
          <p:nvPr/>
        </p:nvSpPr>
        <p:spPr>
          <a:xfrm>
            <a:off x="3802378" y="2295923"/>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Umbrella</a:t>
            </a:r>
          </a:p>
        </p:txBody>
      </p:sp>
      <p:sp>
        <p:nvSpPr>
          <p:cNvPr id="378" name="Shape 378"/>
          <p:cNvSpPr txBox="1"/>
          <p:nvPr/>
        </p:nvSpPr>
        <p:spPr>
          <a:xfrm>
            <a:off x="2017292" y="3997473"/>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Solar panel</a:t>
            </a:r>
          </a:p>
        </p:txBody>
      </p:sp>
      <p:sp>
        <p:nvSpPr>
          <p:cNvPr id="379" name="Shape 379"/>
          <p:cNvSpPr txBox="1"/>
          <p:nvPr/>
        </p:nvSpPr>
        <p:spPr>
          <a:xfrm>
            <a:off x="3384358" y="3997473"/>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Thermostat</a:t>
            </a:r>
          </a:p>
        </p:txBody>
      </p:sp>
      <p:sp>
        <p:nvSpPr>
          <p:cNvPr id="380" name="Shape 380"/>
          <p:cNvSpPr txBox="1"/>
          <p:nvPr/>
        </p:nvSpPr>
        <p:spPr>
          <a:xfrm>
            <a:off x="720847" y="3089753"/>
            <a:ext cx="674400" cy="230999"/>
          </a:xfrm>
          <a:prstGeom prst="rect">
            <a:avLst/>
          </a:prstGeom>
          <a:solidFill>
            <a:srgbClr val="FF8560"/>
          </a:solidFill>
          <a:ln>
            <a:noFill/>
          </a:ln>
        </p:spPr>
        <p:txBody>
          <a:bodyPr lIns="91425" tIns="91425" rIns="91425" bIns="91425" anchor="ctr" anchorCtr="0">
            <a:noAutofit/>
          </a:bodyPr>
          <a:lstStyle/>
          <a:p>
            <a:pPr lvl="0" rtl="0">
              <a:lnSpc>
                <a:spcPct val="115000"/>
              </a:lnSpc>
              <a:spcBef>
                <a:spcPts val="0"/>
              </a:spcBef>
              <a:buNone/>
            </a:pPr>
            <a:r>
              <a:rPr lang="en" sz="800" b="1">
                <a:solidFill>
                  <a:srgbClr val="FFFFFF"/>
                </a:solidFill>
                <a:latin typeface="Karla"/>
                <a:ea typeface="Karla"/>
                <a:cs typeface="Karla"/>
                <a:sym typeface="Karla"/>
              </a:rPr>
              <a:t>Protocol 1</a:t>
            </a:r>
          </a:p>
        </p:txBody>
      </p:sp>
      <p:sp>
        <p:nvSpPr>
          <p:cNvPr id="381" name="Shape 381"/>
          <p:cNvSpPr txBox="1"/>
          <p:nvPr/>
        </p:nvSpPr>
        <p:spPr>
          <a:xfrm>
            <a:off x="2079842" y="3089766"/>
            <a:ext cx="674400" cy="230999"/>
          </a:xfrm>
          <a:prstGeom prst="rect">
            <a:avLst/>
          </a:prstGeom>
          <a:solidFill>
            <a:srgbClr val="FF8560"/>
          </a:solidFill>
          <a:ln>
            <a:noFill/>
          </a:ln>
        </p:spPr>
        <p:txBody>
          <a:bodyPr lIns="91425" tIns="91425" rIns="91425" bIns="91425" anchor="ctr" anchorCtr="0">
            <a:noAutofit/>
          </a:bodyPr>
          <a:lstStyle/>
          <a:p>
            <a:pPr lvl="0" rtl="0">
              <a:lnSpc>
                <a:spcPct val="115000"/>
              </a:lnSpc>
              <a:spcBef>
                <a:spcPts val="0"/>
              </a:spcBef>
              <a:buNone/>
            </a:pPr>
            <a:r>
              <a:rPr lang="en" sz="800" b="1">
                <a:solidFill>
                  <a:srgbClr val="FFFFFF"/>
                </a:solidFill>
                <a:latin typeface="Karla"/>
                <a:ea typeface="Karla"/>
                <a:cs typeface="Karla"/>
                <a:sym typeface="Karla"/>
              </a:rPr>
              <a:t>Protocol 2</a:t>
            </a:r>
          </a:p>
        </p:txBody>
      </p:sp>
      <p:sp>
        <p:nvSpPr>
          <p:cNvPr id="382" name="Shape 382"/>
          <p:cNvSpPr txBox="1"/>
          <p:nvPr/>
        </p:nvSpPr>
        <p:spPr>
          <a:xfrm>
            <a:off x="3445466" y="3089766"/>
            <a:ext cx="674400" cy="230999"/>
          </a:xfrm>
          <a:prstGeom prst="rect">
            <a:avLst/>
          </a:prstGeom>
          <a:solidFill>
            <a:srgbClr val="FF8560"/>
          </a:solidFill>
          <a:ln>
            <a:noFill/>
          </a:ln>
        </p:spPr>
        <p:txBody>
          <a:bodyPr lIns="91425" tIns="91425" rIns="91425" bIns="91425" anchor="ctr" anchorCtr="0">
            <a:noAutofit/>
          </a:bodyPr>
          <a:lstStyle/>
          <a:p>
            <a:pPr lvl="0" rtl="0">
              <a:lnSpc>
                <a:spcPct val="115000"/>
              </a:lnSpc>
              <a:spcBef>
                <a:spcPts val="0"/>
              </a:spcBef>
              <a:buNone/>
            </a:pPr>
            <a:r>
              <a:rPr lang="en" sz="800" b="1">
                <a:solidFill>
                  <a:srgbClr val="FFFFFF"/>
                </a:solidFill>
                <a:latin typeface="Karla"/>
                <a:ea typeface="Karla"/>
                <a:cs typeface="Karla"/>
                <a:sym typeface="Karla"/>
              </a:rPr>
              <a:t>Protocol 3</a:t>
            </a:r>
          </a:p>
        </p:txBody>
      </p:sp>
      <p:cxnSp>
        <p:nvCxnSpPr>
          <p:cNvPr id="383" name="Shape 383"/>
          <p:cNvCxnSpPr/>
          <p:nvPr/>
        </p:nvCxnSpPr>
        <p:spPr>
          <a:xfrm>
            <a:off x="8452939" y="2648007"/>
            <a:ext cx="45600" cy="516299"/>
          </a:xfrm>
          <a:prstGeom prst="straightConnector1">
            <a:avLst/>
          </a:prstGeom>
          <a:noFill/>
          <a:ln w="9525" cap="flat" cmpd="sng">
            <a:solidFill>
              <a:srgbClr val="8267B2"/>
            </a:solidFill>
            <a:prstDash val="dot"/>
            <a:round/>
            <a:headEnd type="none" w="lg" len="lg"/>
            <a:tailEnd type="none" w="lg" len="lg"/>
          </a:ln>
        </p:spPr>
      </p:cxnSp>
      <p:cxnSp>
        <p:nvCxnSpPr>
          <p:cNvPr id="384" name="Shape 384"/>
          <p:cNvCxnSpPr/>
          <p:nvPr/>
        </p:nvCxnSpPr>
        <p:spPr>
          <a:xfrm flipH="1">
            <a:off x="7372100" y="3561887"/>
            <a:ext cx="826499" cy="329100"/>
          </a:xfrm>
          <a:prstGeom prst="straightConnector1">
            <a:avLst/>
          </a:prstGeom>
          <a:noFill/>
          <a:ln w="9525" cap="flat" cmpd="sng">
            <a:solidFill>
              <a:srgbClr val="8267B2"/>
            </a:solidFill>
            <a:prstDash val="dot"/>
            <a:round/>
            <a:headEnd type="none" w="lg" len="lg"/>
            <a:tailEnd type="none" w="lg" len="lg"/>
          </a:ln>
        </p:spPr>
      </p:cxnSp>
      <p:cxnSp>
        <p:nvCxnSpPr>
          <p:cNvPr id="385" name="Shape 385"/>
          <p:cNvCxnSpPr>
            <a:stCxn id="386" idx="0"/>
          </p:cNvCxnSpPr>
          <p:nvPr/>
        </p:nvCxnSpPr>
        <p:spPr>
          <a:xfrm rot="10800000">
            <a:off x="5552756" y="2597792"/>
            <a:ext cx="13800" cy="628800"/>
          </a:xfrm>
          <a:prstGeom prst="straightConnector1">
            <a:avLst/>
          </a:prstGeom>
          <a:noFill/>
          <a:ln w="9525" cap="flat" cmpd="sng">
            <a:solidFill>
              <a:srgbClr val="8267B2"/>
            </a:solidFill>
            <a:prstDash val="dot"/>
            <a:round/>
            <a:headEnd type="none" w="lg" len="lg"/>
            <a:tailEnd type="none" w="lg" len="lg"/>
          </a:ln>
        </p:spPr>
      </p:cxnSp>
      <p:cxnSp>
        <p:nvCxnSpPr>
          <p:cNvPr id="387" name="Shape 387"/>
          <p:cNvCxnSpPr/>
          <p:nvPr/>
        </p:nvCxnSpPr>
        <p:spPr>
          <a:xfrm>
            <a:off x="5923007" y="3454896"/>
            <a:ext cx="776699" cy="586199"/>
          </a:xfrm>
          <a:prstGeom prst="straightConnector1">
            <a:avLst/>
          </a:prstGeom>
          <a:noFill/>
          <a:ln w="9525" cap="flat" cmpd="sng">
            <a:solidFill>
              <a:srgbClr val="8267B2"/>
            </a:solidFill>
            <a:prstDash val="dot"/>
            <a:round/>
            <a:headEnd type="none" w="lg" len="lg"/>
            <a:tailEnd type="none" w="lg" len="lg"/>
          </a:ln>
        </p:spPr>
      </p:cxnSp>
      <p:cxnSp>
        <p:nvCxnSpPr>
          <p:cNvPr id="388" name="Shape 388"/>
          <p:cNvCxnSpPr/>
          <p:nvPr/>
        </p:nvCxnSpPr>
        <p:spPr>
          <a:xfrm>
            <a:off x="5923007" y="3454896"/>
            <a:ext cx="2234699" cy="50099"/>
          </a:xfrm>
          <a:prstGeom prst="straightConnector1">
            <a:avLst/>
          </a:prstGeom>
          <a:noFill/>
          <a:ln w="9525" cap="flat" cmpd="sng">
            <a:solidFill>
              <a:srgbClr val="8267B2"/>
            </a:solidFill>
            <a:prstDash val="dot"/>
            <a:round/>
            <a:headEnd type="none" w="lg" len="lg"/>
            <a:tailEnd type="none" w="lg" len="lg"/>
          </a:ln>
        </p:spPr>
      </p:cxnSp>
      <p:cxnSp>
        <p:nvCxnSpPr>
          <p:cNvPr id="389" name="Shape 389"/>
          <p:cNvCxnSpPr/>
          <p:nvPr/>
        </p:nvCxnSpPr>
        <p:spPr>
          <a:xfrm rot="10800000" flipH="1">
            <a:off x="5815750" y="2647987"/>
            <a:ext cx="2637000" cy="578099"/>
          </a:xfrm>
          <a:prstGeom prst="straightConnector1">
            <a:avLst/>
          </a:prstGeom>
          <a:noFill/>
          <a:ln w="9525" cap="flat" cmpd="sng">
            <a:solidFill>
              <a:srgbClr val="8267B2"/>
            </a:solidFill>
            <a:prstDash val="dot"/>
            <a:round/>
            <a:headEnd type="none" w="lg" len="lg"/>
            <a:tailEnd type="none" w="lg" len="lg"/>
          </a:ln>
        </p:spPr>
      </p:cxnSp>
      <p:cxnSp>
        <p:nvCxnSpPr>
          <p:cNvPr id="390" name="Shape 390"/>
          <p:cNvCxnSpPr/>
          <p:nvPr/>
        </p:nvCxnSpPr>
        <p:spPr>
          <a:xfrm flipH="1">
            <a:off x="5883009" y="2074655"/>
            <a:ext cx="862499" cy="180900"/>
          </a:xfrm>
          <a:prstGeom prst="straightConnector1">
            <a:avLst/>
          </a:prstGeom>
          <a:noFill/>
          <a:ln w="9525" cap="flat" cmpd="sng">
            <a:solidFill>
              <a:srgbClr val="8267B2"/>
            </a:solidFill>
            <a:prstDash val="dot"/>
            <a:round/>
            <a:headEnd type="none" w="lg" len="lg"/>
            <a:tailEnd type="none" w="lg" len="lg"/>
          </a:ln>
        </p:spPr>
      </p:cxnSp>
      <p:cxnSp>
        <p:nvCxnSpPr>
          <p:cNvPr id="391" name="Shape 391"/>
          <p:cNvCxnSpPr/>
          <p:nvPr/>
        </p:nvCxnSpPr>
        <p:spPr>
          <a:xfrm>
            <a:off x="7427175" y="2074655"/>
            <a:ext cx="1071599" cy="1089600"/>
          </a:xfrm>
          <a:prstGeom prst="straightConnector1">
            <a:avLst/>
          </a:prstGeom>
          <a:noFill/>
          <a:ln w="9525" cap="flat" cmpd="sng">
            <a:solidFill>
              <a:srgbClr val="8267B2"/>
            </a:solidFill>
            <a:prstDash val="dot"/>
            <a:round/>
            <a:headEnd type="none" w="lg" len="lg"/>
            <a:tailEnd type="none" w="lg" len="lg"/>
          </a:ln>
        </p:spPr>
      </p:cxnSp>
      <p:cxnSp>
        <p:nvCxnSpPr>
          <p:cNvPr id="392" name="Shape 392"/>
          <p:cNvCxnSpPr/>
          <p:nvPr/>
        </p:nvCxnSpPr>
        <p:spPr>
          <a:xfrm>
            <a:off x="7427175" y="2074655"/>
            <a:ext cx="674400" cy="230999"/>
          </a:xfrm>
          <a:prstGeom prst="straightConnector1">
            <a:avLst/>
          </a:prstGeom>
          <a:noFill/>
          <a:ln w="9525" cap="flat" cmpd="sng">
            <a:solidFill>
              <a:srgbClr val="8267B2"/>
            </a:solidFill>
            <a:prstDash val="dot"/>
            <a:round/>
            <a:headEnd type="none" w="lg" len="lg"/>
            <a:tailEnd type="none" w="lg" len="lg"/>
          </a:ln>
        </p:spPr>
      </p:cxnSp>
      <p:cxnSp>
        <p:nvCxnSpPr>
          <p:cNvPr id="393" name="Shape 393"/>
          <p:cNvCxnSpPr>
            <a:endCxn id="386" idx="0"/>
          </p:cNvCxnSpPr>
          <p:nvPr/>
        </p:nvCxnSpPr>
        <p:spPr>
          <a:xfrm flipH="1">
            <a:off x="5566556" y="2298692"/>
            <a:ext cx="1179000" cy="927900"/>
          </a:xfrm>
          <a:prstGeom prst="straightConnector1">
            <a:avLst/>
          </a:prstGeom>
          <a:noFill/>
          <a:ln w="9525" cap="flat" cmpd="sng">
            <a:solidFill>
              <a:srgbClr val="8267B2"/>
            </a:solidFill>
            <a:prstDash val="dot"/>
            <a:round/>
            <a:headEnd type="none" w="lg" len="lg"/>
            <a:tailEnd type="none" w="lg" len="lg"/>
          </a:ln>
        </p:spPr>
      </p:cxnSp>
      <p:cxnSp>
        <p:nvCxnSpPr>
          <p:cNvPr id="394" name="Shape 394"/>
          <p:cNvCxnSpPr/>
          <p:nvPr/>
        </p:nvCxnSpPr>
        <p:spPr>
          <a:xfrm>
            <a:off x="5592632" y="3797335"/>
            <a:ext cx="1106999" cy="243600"/>
          </a:xfrm>
          <a:prstGeom prst="straightConnector1">
            <a:avLst/>
          </a:prstGeom>
          <a:noFill/>
          <a:ln w="9525" cap="flat" cmpd="sng">
            <a:solidFill>
              <a:srgbClr val="8267B2"/>
            </a:solidFill>
            <a:prstDash val="dot"/>
            <a:round/>
            <a:headEnd type="none" w="lg" len="lg"/>
            <a:tailEnd type="none" w="lg" len="lg"/>
          </a:ln>
        </p:spPr>
      </p:cxnSp>
      <p:cxnSp>
        <p:nvCxnSpPr>
          <p:cNvPr id="395" name="Shape 395"/>
          <p:cNvCxnSpPr/>
          <p:nvPr/>
        </p:nvCxnSpPr>
        <p:spPr>
          <a:xfrm rot="10800000" flipH="1">
            <a:off x="7381257" y="3847508"/>
            <a:ext cx="1127999" cy="193499"/>
          </a:xfrm>
          <a:prstGeom prst="straightConnector1">
            <a:avLst/>
          </a:prstGeom>
          <a:noFill/>
          <a:ln w="9525" cap="flat" cmpd="sng">
            <a:solidFill>
              <a:srgbClr val="8267B2"/>
            </a:solidFill>
            <a:prstDash val="dot"/>
            <a:round/>
            <a:headEnd type="none" w="lg" len="lg"/>
            <a:tailEnd type="none" w="lg" len="lg"/>
          </a:ln>
        </p:spPr>
      </p:cxnSp>
      <p:cxnSp>
        <p:nvCxnSpPr>
          <p:cNvPr id="396" name="Shape 396"/>
          <p:cNvCxnSpPr/>
          <p:nvPr/>
        </p:nvCxnSpPr>
        <p:spPr>
          <a:xfrm rot="10800000" flipH="1">
            <a:off x="7040424" y="2647892"/>
            <a:ext cx="1412400" cy="1052400"/>
          </a:xfrm>
          <a:prstGeom prst="straightConnector1">
            <a:avLst/>
          </a:prstGeom>
          <a:noFill/>
          <a:ln w="9525" cap="flat" cmpd="sng">
            <a:solidFill>
              <a:srgbClr val="8267B2"/>
            </a:solidFill>
            <a:prstDash val="dot"/>
            <a:round/>
            <a:headEnd type="none" w="lg" len="lg"/>
            <a:tailEnd type="none" w="lg" len="lg"/>
          </a:ln>
        </p:spPr>
      </p:cxnSp>
      <p:cxnSp>
        <p:nvCxnSpPr>
          <p:cNvPr id="397" name="Shape 397"/>
          <p:cNvCxnSpPr/>
          <p:nvPr/>
        </p:nvCxnSpPr>
        <p:spPr>
          <a:xfrm flipH="1">
            <a:off x="5922900" y="2417093"/>
            <a:ext cx="1173899" cy="1037699"/>
          </a:xfrm>
          <a:prstGeom prst="straightConnector1">
            <a:avLst/>
          </a:prstGeom>
          <a:noFill/>
          <a:ln w="9525" cap="flat" cmpd="sng">
            <a:solidFill>
              <a:srgbClr val="8267B2"/>
            </a:solidFill>
            <a:prstDash val="dot"/>
            <a:round/>
            <a:headEnd type="none" w="lg" len="lg"/>
            <a:tailEnd type="none" w="lg" len="lg"/>
          </a:ln>
        </p:spPr>
      </p:cxnSp>
      <p:cxnSp>
        <p:nvCxnSpPr>
          <p:cNvPr id="398" name="Shape 398"/>
          <p:cNvCxnSpPr/>
          <p:nvPr/>
        </p:nvCxnSpPr>
        <p:spPr>
          <a:xfrm>
            <a:off x="7096800" y="2417093"/>
            <a:ext cx="1061100" cy="1087799"/>
          </a:xfrm>
          <a:prstGeom prst="straightConnector1">
            <a:avLst/>
          </a:prstGeom>
          <a:noFill/>
          <a:ln w="9525" cap="flat" cmpd="sng">
            <a:solidFill>
              <a:srgbClr val="8267B2"/>
            </a:solidFill>
            <a:prstDash val="dot"/>
            <a:round/>
            <a:headEnd type="none" w="lg" len="lg"/>
            <a:tailEnd type="none" w="lg" len="lg"/>
          </a:ln>
        </p:spPr>
      </p:cxnSp>
      <p:cxnSp>
        <p:nvCxnSpPr>
          <p:cNvPr id="399" name="Shape 399"/>
          <p:cNvCxnSpPr/>
          <p:nvPr/>
        </p:nvCxnSpPr>
        <p:spPr>
          <a:xfrm>
            <a:off x="5883048" y="2255469"/>
            <a:ext cx="2274900" cy="1473600"/>
          </a:xfrm>
          <a:prstGeom prst="straightConnector1">
            <a:avLst/>
          </a:prstGeom>
          <a:noFill/>
          <a:ln w="9525" cap="flat" cmpd="sng">
            <a:solidFill>
              <a:srgbClr val="8267B2"/>
            </a:solidFill>
            <a:prstDash val="dot"/>
            <a:round/>
            <a:headEnd type="none" w="lg" len="lg"/>
            <a:tailEnd type="none" w="lg" len="lg"/>
          </a:ln>
        </p:spPr>
      </p:cxnSp>
      <p:cxnSp>
        <p:nvCxnSpPr>
          <p:cNvPr id="400" name="Shape 400"/>
          <p:cNvCxnSpPr/>
          <p:nvPr/>
        </p:nvCxnSpPr>
        <p:spPr>
          <a:xfrm>
            <a:off x="5552673" y="2597907"/>
            <a:ext cx="1487700" cy="1102500"/>
          </a:xfrm>
          <a:prstGeom prst="straightConnector1">
            <a:avLst/>
          </a:prstGeom>
          <a:noFill/>
          <a:ln w="9525" cap="flat" cmpd="sng">
            <a:solidFill>
              <a:srgbClr val="8267B2"/>
            </a:solidFill>
            <a:prstDash val="dot"/>
            <a:round/>
            <a:headEnd type="none" w="lg" len="lg"/>
            <a:tailEnd type="none" w="lg" len="lg"/>
          </a:ln>
        </p:spPr>
      </p:cxnSp>
      <p:cxnSp>
        <p:nvCxnSpPr>
          <p:cNvPr id="401" name="Shape 401"/>
          <p:cNvCxnSpPr/>
          <p:nvPr/>
        </p:nvCxnSpPr>
        <p:spPr>
          <a:xfrm rot="10800000">
            <a:off x="5903876" y="2479583"/>
            <a:ext cx="2197799" cy="50099"/>
          </a:xfrm>
          <a:prstGeom prst="straightConnector1">
            <a:avLst/>
          </a:prstGeom>
          <a:noFill/>
          <a:ln w="9525" cap="flat" cmpd="sng">
            <a:solidFill>
              <a:srgbClr val="8267B2"/>
            </a:solidFill>
            <a:prstDash val="dot"/>
            <a:round/>
            <a:headEnd type="none" w="lg" len="lg"/>
            <a:tailEnd type="none" w="lg" len="lg"/>
          </a:ln>
        </p:spPr>
      </p:cxnSp>
      <p:sp>
        <p:nvSpPr>
          <p:cNvPr id="402" name="Shape 402"/>
          <p:cNvSpPr txBox="1"/>
          <p:nvPr/>
        </p:nvSpPr>
        <p:spPr>
          <a:xfrm>
            <a:off x="6571325" y="2791912"/>
            <a:ext cx="959100" cy="545100"/>
          </a:xfrm>
          <a:prstGeom prst="rect">
            <a:avLst/>
          </a:prstGeom>
          <a:solidFill>
            <a:srgbClr val="FF8560"/>
          </a:solidFill>
          <a:ln>
            <a:noFill/>
          </a:ln>
        </p:spPr>
        <p:txBody>
          <a:bodyPr lIns="91425" tIns="91425" rIns="91425" bIns="91425" anchor="ctr" anchorCtr="0">
            <a:noAutofit/>
          </a:bodyPr>
          <a:lstStyle/>
          <a:p>
            <a:pPr lvl="0" algn="ctr" rtl="0">
              <a:lnSpc>
                <a:spcPct val="115000"/>
              </a:lnSpc>
              <a:spcBef>
                <a:spcPts val="0"/>
              </a:spcBef>
              <a:buNone/>
            </a:pPr>
            <a:r>
              <a:rPr lang="en" sz="800" b="1">
                <a:solidFill>
                  <a:srgbClr val="FFFFFF"/>
                </a:solidFill>
                <a:latin typeface="Karla"/>
                <a:ea typeface="Karla"/>
                <a:cs typeface="Karla"/>
                <a:sym typeface="Karla"/>
              </a:rPr>
              <a:t>Common IoT protocols</a:t>
            </a:r>
          </a:p>
        </p:txBody>
      </p:sp>
      <p:sp>
        <p:nvSpPr>
          <p:cNvPr id="403" name="Shape 403"/>
          <p:cNvSpPr/>
          <p:nvPr/>
        </p:nvSpPr>
        <p:spPr>
          <a:xfrm>
            <a:off x="5166806" y="1979825"/>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404" name="Shape 404"/>
          <p:cNvSpPr txBox="1"/>
          <p:nvPr/>
        </p:nvSpPr>
        <p:spPr>
          <a:xfrm>
            <a:off x="5166806" y="2434686"/>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Washing Machine</a:t>
            </a:r>
          </a:p>
        </p:txBody>
      </p:sp>
      <p:pic>
        <p:nvPicPr>
          <p:cNvPr id="405" name="Shape 405"/>
          <p:cNvPicPr preferRelativeResize="0"/>
          <p:nvPr/>
        </p:nvPicPr>
        <p:blipFill>
          <a:blip r:embed="rId3">
            <a:alphaModFix amt="50000"/>
          </a:blip>
          <a:stretch>
            <a:fillRect/>
          </a:stretch>
        </p:blipFill>
        <p:spPr>
          <a:xfrm>
            <a:off x="5349106" y="2046472"/>
            <a:ext cx="434899" cy="434899"/>
          </a:xfrm>
          <a:prstGeom prst="rect">
            <a:avLst/>
          </a:prstGeom>
          <a:noFill/>
          <a:ln>
            <a:noFill/>
          </a:ln>
        </p:spPr>
      </p:pic>
      <p:sp>
        <p:nvSpPr>
          <p:cNvPr id="406" name="Shape 406"/>
          <p:cNvSpPr/>
          <p:nvPr/>
        </p:nvSpPr>
        <p:spPr>
          <a:xfrm>
            <a:off x="5166806" y="3157350"/>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407" name="Shape 407"/>
          <p:cNvSpPr txBox="1"/>
          <p:nvPr/>
        </p:nvSpPr>
        <p:spPr>
          <a:xfrm>
            <a:off x="5166806" y="3612210"/>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Smartphone</a:t>
            </a:r>
          </a:p>
        </p:txBody>
      </p:sp>
      <p:pic>
        <p:nvPicPr>
          <p:cNvPr id="386" name="Shape 386"/>
          <p:cNvPicPr preferRelativeResize="0"/>
          <p:nvPr/>
        </p:nvPicPr>
        <p:blipFill>
          <a:blip r:embed="rId6">
            <a:alphaModFix amt="50000"/>
          </a:blip>
          <a:stretch>
            <a:fillRect/>
          </a:stretch>
        </p:blipFill>
        <p:spPr>
          <a:xfrm>
            <a:off x="5349106" y="3226592"/>
            <a:ext cx="434899" cy="434899"/>
          </a:xfrm>
          <a:prstGeom prst="rect">
            <a:avLst/>
          </a:prstGeom>
          <a:noFill/>
          <a:ln>
            <a:noFill/>
          </a:ln>
        </p:spPr>
      </p:pic>
      <p:sp>
        <p:nvSpPr>
          <p:cNvPr id="408" name="Shape 408"/>
          <p:cNvSpPr/>
          <p:nvPr/>
        </p:nvSpPr>
        <p:spPr>
          <a:xfrm>
            <a:off x="6651125" y="3709048"/>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409" name="Shape 409"/>
          <p:cNvPicPr preferRelativeResize="0"/>
          <p:nvPr/>
        </p:nvPicPr>
        <p:blipFill>
          <a:blip r:embed="rId7">
            <a:alphaModFix amt="50000"/>
          </a:blip>
          <a:stretch>
            <a:fillRect/>
          </a:stretch>
        </p:blipFill>
        <p:spPr>
          <a:xfrm>
            <a:off x="6833425" y="3778273"/>
            <a:ext cx="434899" cy="434888"/>
          </a:xfrm>
          <a:prstGeom prst="rect">
            <a:avLst/>
          </a:prstGeom>
          <a:noFill/>
          <a:ln>
            <a:noFill/>
          </a:ln>
        </p:spPr>
      </p:pic>
      <p:sp>
        <p:nvSpPr>
          <p:cNvPr id="410" name="Shape 410"/>
          <p:cNvSpPr txBox="1"/>
          <p:nvPr/>
        </p:nvSpPr>
        <p:spPr>
          <a:xfrm>
            <a:off x="6651125" y="4163885"/>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Solar panel</a:t>
            </a:r>
          </a:p>
        </p:txBody>
      </p:sp>
      <p:sp>
        <p:nvSpPr>
          <p:cNvPr id="411" name="Shape 411"/>
          <p:cNvSpPr/>
          <p:nvPr/>
        </p:nvSpPr>
        <p:spPr>
          <a:xfrm>
            <a:off x="6651125" y="1674660"/>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412" name="Shape 412"/>
          <p:cNvPicPr preferRelativeResize="0"/>
          <p:nvPr/>
        </p:nvPicPr>
        <p:blipFill>
          <a:blip r:embed="rId5">
            <a:alphaModFix amt="50000"/>
          </a:blip>
          <a:stretch>
            <a:fillRect/>
          </a:stretch>
        </p:blipFill>
        <p:spPr>
          <a:xfrm>
            <a:off x="6833425" y="1770662"/>
            <a:ext cx="434899" cy="434899"/>
          </a:xfrm>
          <a:prstGeom prst="rect">
            <a:avLst/>
          </a:prstGeom>
          <a:noFill/>
          <a:ln>
            <a:noFill/>
          </a:ln>
        </p:spPr>
      </p:pic>
      <p:sp>
        <p:nvSpPr>
          <p:cNvPr id="413" name="Shape 413"/>
          <p:cNvSpPr txBox="1"/>
          <p:nvPr/>
        </p:nvSpPr>
        <p:spPr>
          <a:xfrm>
            <a:off x="6651125" y="2129498"/>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Toaster</a:t>
            </a:r>
          </a:p>
        </p:txBody>
      </p:sp>
      <p:sp>
        <p:nvSpPr>
          <p:cNvPr id="414" name="Shape 414"/>
          <p:cNvSpPr/>
          <p:nvPr/>
        </p:nvSpPr>
        <p:spPr>
          <a:xfrm>
            <a:off x="8088852" y="1979848"/>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415" name="Shape 415"/>
          <p:cNvPicPr preferRelativeResize="0"/>
          <p:nvPr/>
        </p:nvPicPr>
        <p:blipFill>
          <a:blip r:embed="rId8">
            <a:alphaModFix amt="50000"/>
          </a:blip>
          <a:stretch>
            <a:fillRect/>
          </a:stretch>
        </p:blipFill>
        <p:spPr>
          <a:xfrm>
            <a:off x="8271152" y="2046462"/>
            <a:ext cx="434899" cy="434899"/>
          </a:xfrm>
          <a:prstGeom prst="rect">
            <a:avLst/>
          </a:prstGeom>
          <a:noFill/>
          <a:ln>
            <a:noFill/>
          </a:ln>
        </p:spPr>
      </p:pic>
      <p:sp>
        <p:nvSpPr>
          <p:cNvPr id="416" name="Shape 416"/>
          <p:cNvSpPr txBox="1"/>
          <p:nvPr/>
        </p:nvSpPr>
        <p:spPr>
          <a:xfrm>
            <a:off x="8088852" y="2434686"/>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Umbrella</a:t>
            </a:r>
          </a:p>
        </p:txBody>
      </p:sp>
      <p:sp>
        <p:nvSpPr>
          <p:cNvPr id="417" name="Shape 417"/>
          <p:cNvSpPr/>
          <p:nvPr/>
        </p:nvSpPr>
        <p:spPr>
          <a:xfrm>
            <a:off x="8088852" y="3174573"/>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418" name="Shape 418"/>
          <p:cNvPicPr preferRelativeResize="0"/>
          <p:nvPr/>
        </p:nvPicPr>
        <p:blipFill>
          <a:blip r:embed="rId4">
            <a:alphaModFix amt="50000"/>
          </a:blip>
          <a:stretch>
            <a:fillRect/>
          </a:stretch>
        </p:blipFill>
        <p:spPr>
          <a:xfrm>
            <a:off x="8271152" y="3243792"/>
            <a:ext cx="434899" cy="434899"/>
          </a:xfrm>
          <a:prstGeom prst="rect">
            <a:avLst/>
          </a:prstGeom>
          <a:noFill/>
          <a:ln>
            <a:noFill/>
          </a:ln>
        </p:spPr>
      </p:pic>
      <p:sp>
        <p:nvSpPr>
          <p:cNvPr id="419" name="Shape 419"/>
          <p:cNvSpPr txBox="1"/>
          <p:nvPr/>
        </p:nvSpPr>
        <p:spPr>
          <a:xfrm>
            <a:off x="8088852" y="3629410"/>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Thermostat</a:t>
            </a:r>
          </a:p>
        </p:txBody>
      </p:sp>
      <p:sp>
        <p:nvSpPr>
          <p:cNvPr id="420" name="Shape 420"/>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2) Openness &amp; Interoperability</a:t>
            </a:r>
          </a:p>
        </p:txBody>
      </p:sp>
      <p:sp>
        <p:nvSpPr>
          <p:cNvPr id="421" name="Shape 421"/>
          <p:cNvSpPr/>
          <p:nvPr/>
        </p:nvSpPr>
        <p:spPr>
          <a:xfrm>
            <a:off x="5583862" y="917250"/>
            <a:ext cx="471899" cy="471899"/>
          </a:xfrm>
          <a:prstGeom prst="ellipse">
            <a:avLst/>
          </a:prstGeom>
          <a:solidFill>
            <a:srgbClr val="0F9D58"/>
          </a:solidFill>
          <a:ln>
            <a:noFill/>
          </a:ln>
        </p:spPr>
        <p:txBody>
          <a:bodyPr lIns="91425" tIns="91425" rIns="91425" bIns="91425" anchor="ctr" anchorCtr="0">
            <a:noAutofit/>
          </a:bodyPr>
          <a:lstStyle/>
          <a:p>
            <a:pPr lvl="0">
              <a:spcBef>
                <a:spcPts val="0"/>
              </a:spcBef>
              <a:buNone/>
            </a:pPr>
            <a:endParaRPr/>
          </a:p>
        </p:txBody>
      </p:sp>
      <p:sp>
        <p:nvSpPr>
          <p:cNvPr id="422" name="Shape 422"/>
          <p:cNvSpPr/>
          <p:nvPr/>
        </p:nvSpPr>
        <p:spPr>
          <a:xfrm>
            <a:off x="913921" y="917250"/>
            <a:ext cx="471899" cy="471899"/>
          </a:xfrm>
          <a:prstGeom prst="ellipse">
            <a:avLst/>
          </a:prstGeom>
          <a:solidFill>
            <a:srgbClr val="D84437"/>
          </a:solidFill>
          <a:ln>
            <a:noFill/>
          </a:ln>
        </p:spPr>
        <p:txBody>
          <a:bodyPr lIns="91425" tIns="91425" rIns="91425" bIns="91425" anchor="ctr" anchorCtr="0">
            <a:noAutofit/>
          </a:bodyPr>
          <a:lstStyle/>
          <a:p>
            <a:pPr lvl="0">
              <a:spcBef>
                <a:spcPts val="0"/>
              </a:spcBef>
              <a:buNone/>
            </a:pPr>
            <a:endParaRPr/>
          </a:p>
        </p:txBody>
      </p:sp>
      <p:sp>
        <p:nvSpPr>
          <p:cNvPr id="423" name="Shape 423"/>
          <p:cNvSpPr txBox="1"/>
          <p:nvPr/>
        </p:nvSpPr>
        <p:spPr>
          <a:xfrm>
            <a:off x="6173725" y="896400"/>
            <a:ext cx="2291100" cy="513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b="1">
                <a:solidFill>
                  <a:srgbClr val="434343"/>
                </a:solidFill>
                <a:highlight>
                  <a:srgbClr val="FFFFFF"/>
                </a:highlight>
                <a:latin typeface="Quicksand"/>
                <a:ea typeface="Quicksand"/>
                <a:cs typeface="Quicksand"/>
                <a:sym typeface="Quicksand"/>
              </a:rPr>
              <a:t>Interoperable, open IoT</a:t>
            </a:r>
          </a:p>
        </p:txBody>
      </p:sp>
      <p:sp>
        <p:nvSpPr>
          <p:cNvPr id="424" name="Shape 424"/>
          <p:cNvSpPr txBox="1"/>
          <p:nvPr/>
        </p:nvSpPr>
        <p:spPr>
          <a:xfrm>
            <a:off x="1488571" y="896400"/>
            <a:ext cx="2442900" cy="513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b="1">
                <a:solidFill>
                  <a:srgbClr val="434343"/>
                </a:solidFill>
                <a:highlight>
                  <a:srgbClr val="FFFFFF"/>
                </a:highlight>
                <a:latin typeface="Quicksand"/>
                <a:ea typeface="Quicksand"/>
                <a:cs typeface="Quicksand"/>
                <a:sym typeface="Quicksand"/>
              </a:rPr>
              <a:t>Walled Garden Approach</a:t>
            </a:r>
          </a:p>
        </p:txBody>
      </p:sp>
      <p:pic>
        <p:nvPicPr>
          <p:cNvPr id="425" name="Shape 425"/>
          <p:cNvPicPr preferRelativeResize="0"/>
          <p:nvPr/>
        </p:nvPicPr>
        <p:blipFill>
          <a:blip r:embed="rId9">
            <a:alphaModFix/>
          </a:blip>
          <a:stretch>
            <a:fillRect/>
          </a:stretch>
        </p:blipFill>
        <p:spPr>
          <a:xfrm>
            <a:off x="5679837" y="1013225"/>
            <a:ext cx="279949" cy="279949"/>
          </a:xfrm>
          <a:prstGeom prst="rect">
            <a:avLst/>
          </a:prstGeom>
          <a:noFill/>
          <a:ln>
            <a:noFill/>
          </a:ln>
        </p:spPr>
      </p:pic>
      <p:pic>
        <p:nvPicPr>
          <p:cNvPr id="426" name="Shape 426"/>
          <p:cNvPicPr preferRelativeResize="0"/>
          <p:nvPr/>
        </p:nvPicPr>
        <p:blipFill>
          <a:blip r:embed="rId10">
            <a:alphaModFix/>
          </a:blip>
          <a:stretch>
            <a:fillRect/>
          </a:stretch>
        </p:blipFill>
        <p:spPr>
          <a:xfrm>
            <a:off x="1009896" y="1013225"/>
            <a:ext cx="279949" cy="279949"/>
          </a:xfrm>
          <a:prstGeom prst="rect">
            <a:avLst/>
          </a:prstGeom>
          <a:noFill/>
          <a:ln>
            <a:noFill/>
          </a:ln>
        </p:spPr>
      </p:pic>
      <p:sp>
        <p:nvSpPr>
          <p:cNvPr id="427" name="Shape 427"/>
          <p:cNvSpPr/>
          <p:nvPr/>
        </p:nvSpPr>
        <p:spPr>
          <a:xfrm>
            <a:off x="3445457" y="3287473"/>
            <a:ext cx="674400" cy="33299"/>
          </a:xfrm>
          <a:prstGeom prst="rect">
            <a:avLst/>
          </a:prstGeom>
          <a:solidFill>
            <a:srgbClr val="000000">
              <a:alpha val="31540"/>
            </a:srgbClr>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428" name="Shape 428"/>
          <p:cNvSpPr/>
          <p:nvPr/>
        </p:nvSpPr>
        <p:spPr>
          <a:xfrm>
            <a:off x="2079832" y="3287473"/>
            <a:ext cx="674400" cy="33299"/>
          </a:xfrm>
          <a:prstGeom prst="rect">
            <a:avLst/>
          </a:prstGeom>
          <a:solidFill>
            <a:srgbClr val="000000">
              <a:alpha val="31540"/>
            </a:srgbClr>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429" name="Shape 429"/>
          <p:cNvSpPr/>
          <p:nvPr/>
        </p:nvSpPr>
        <p:spPr>
          <a:xfrm>
            <a:off x="720669" y="3287473"/>
            <a:ext cx="674400" cy="33299"/>
          </a:xfrm>
          <a:prstGeom prst="rect">
            <a:avLst/>
          </a:prstGeom>
          <a:solidFill>
            <a:srgbClr val="000000">
              <a:alpha val="31540"/>
            </a:srgbClr>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430" name="Shape 430"/>
          <p:cNvSpPr/>
          <p:nvPr/>
        </p:nvSpPr>
        <p:spPr>
          <a:xfrm>
            <a:off x="6571325" y="3302749"/>
            <a:ext cx="959100" cy="33299"/>
          </a:xfrm>
          <a:prstGeom prst="rect">
            <a:avLst/>
          </a:prstGeom>
          <a:solidFill>
            <a:srgbClr val="000000">
              <a:alpha val="31540"/>
            </a:srgbClr>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1700" y="282191"/>
            <a:ext cx="8520599" cy="572699"/>
          </a:xfrm>
        </p:spPr>
        <p:txBody>
          <a:bodyPr/>
          <a:lstStyle/>
          <a:p>
            <a:pPr algn="ctr"/>
            <a:r>
              <a:rPr lang="en-US" dirty="0" smtClean="0"/>
              <a:t>Examples of Protocol Diversity</a:t>
            </a:r>
            <a:endParaRPr lang="en-US" dirty="0"/>
          </a:p>
        </p:txBody>
      </p:sp>
      <p:sp>
        <p:nvSpPr>
          <p:cNvPr id="4" name="Text Placeholder 3"/>
          <p:cNvSpPr>
            <a:spLocks noGrp="1"/>
          </p:cNvSpPr>
          <p:nvPr>
            <p:ph type="body" idx="1"/>
          </p:nvPr>
        </p:nvSpPr>
        <p:spPr>
          <a:xfrm>
            <a:off x="311700" y="957075"/>
            <a:ext cx="3999899" cy="3708102"/>
          </a:xfrm>
        </p:spPr>
        <p:txBody>
          <a:bodyPr/>
          <a:lstStyle/>
          <a:p>
            <a:pPr marL="285750" indent="-285750">
              <a:buFont typeface="Arial"/>
              <a:buChar char="•"/>
            </a:pPr>
            <a:r>
              <a:rPr lang="en-US" dirty="0" smtClean="0"/>
              <a:t>Smart Grid Interoperability Panel (SGIP)</a:t>
            </a:r>
          </a:p>
          <a:p>
            <a:pPr marL="285750" indent="-285750">
              <a:buFont typeface="Arial"/>
              <a:buChar char="•"/>
            </a:pPr>
            <a:r>
              <a:rPr lang="en-US" dirty="0" smtClean="0"/>
              <a:t>Internet Protocol Smart Objects (IPSO)</a:t>
            </a:r>
          </a:p>
          <a:p>
            <a:pPr marL="285750" indent="-285750">
              <a:buFont typeface="Arial"/>
              <a:buChar char="•"/>
            </a:pPr>
            <a:r>
              <a:rPr lang="en-US" dirty="0" err="1" smtClean="0"/>
              <a:t>AllJoyn</a:t>
            </a:r>
            <a:r>
              <a:rPr lang="en-US" dirty="0" smtClean="0"/>
              <a:t> (</a:t>
            </a:r>
            <a:r>
              <a:rPr lang="en-US" dirty="0" err="1" smtClean="0"/>
              <a:t>Allseen</a:t>
            </a:r>
            <a:r>
              <a:rPr lang="en-US" dirty="0" smtClean="0"/>
              <a:t> Alliance)</a:t>
            </a:r>
          </a:p>
          <a:p>
            <a:pPr marL="285750" indent="-285750">
              <a:buFont typeface="Arial"/>
              <a:buChar char="•"/>
            </a:pPr>
            <a:r>
              <a:rPr lang="en-US" dirty="0" err="1" smtClean="0"/>
              <a:t>Homenet</a:t>
            </a:r>
            <a:r>
              <a:rPr lang="en-US" dirty="0" smtClean="0"/>
              <a:t> (IETF WG)</a:t>
            </a:r>
          </a:p>
          <a:p>
            <a:pPr marL="285750" indent="-285750">
              <a:buFont typeface="Arial"/>
              <a:buChar char="•"/>
            </a:pPr>
            <a:r>
              <a:rPr lang="en-US" dirty="0" smtClean="0"/>
              <a:t>X10 </a:t>
            </a:r>
          </a:p>
          <a:p>
            <a:pPr marL="285750" indent="-285750">
              <a:buFont typeface="Arial"/>
              <a:buChar char="•"/>
            </a:pPr>
            <a:r>
              <a:rPr lang="en-US" dirty="0" smtClean="0"/>
              <a:t>NEST Thread/Weave</a:t>
            </a:r>
          </a:p>
          <a:p>
            <a:pPr marL="285750" indent="-285750">
              <a:buFont typeface="Arial"/>
              <a:buChar char="•"/>
            </a:pPr>
            <a:r>
              <a:rPr lang="en-US" dirty="0" smtClean="0"/>
              <a:t>Constrained Application Protocol (</a:t>
            </a:r>
            <a:r>
              <a:rPr lang="en-US" dirty="0" err="1" smtClean="0"/>
              <a:t>CoAP</a:t>
            </a:r>
            <a:r>
              <a:rPr lang="en-US" dirty="0" smtClean="0"/>
              <a:t>)</a:t>
            </a:r>
          </a:p>
          <a:p>
            <a:pPr marL="285750" indent="-285750">
              <a:buFont typeface="Arial"/>
              <a:buChar char="•"/>
            </a:pPr>
            <a:r>
              <a:rPr lang="en-US" dirty="0" smtClean="0"/>
              <a:t>Message Queue Telemetry Transport (MQTT)</a:t>
            </a:r>
          </a:p>
        </p:txBody>
      </p:sp>
      <p:sp>
        <p:nvSpPr>
          <p:cNvPr id="5" name="Text Placeholder 4"/>
          <p:cNvSpPr>
            <a:spLocks noGrp="1"/>
          </p:cNvSpPr>
          <p:nvPr>
            <p:ph type="body" idx="2"/>
          </p:nvPr>
        </p:nvSpPr>
        <p:spPr>
          <a:xfrm>
            <a:off x="4832400" y="957075"/>
            <a:ext cx="3999899" cy="3610402"/>
          </a:xfrm>
        </p:spPr>
        <p:txBody>
          <a:bodyPr/>
          <a:lstStyle/>
          <a:p>
            <a:pPr marL="285750" indent="-285750">
              <a:buFont typeface="Arial"/>
              <a:buChar char="•"/>
            </a:pPr>
            <a:r>
              <a:rPr lang="en-US" dirty="0" smtClean="0"/>
              <a:t>IPv6 (over everything)</a:t>
            </a:r>
          </a:p>
          <a:p>
            <a:pPr marL="285750" indent="-285750">
              <a:buFont typeface="Arial"/>
              <a:buChar char="•"/>
            </a:pPr>
            <a:r>
              <a:rPr lang="en-US" dirty="0" smtClean="0"/>
              <a:t>IEEE 802.11 (</a:t>
            </a:r>
            <a:r>
              <a:rPr lang="en-US" dirty="0" err="1" smtClean="0"/>
              <a:t>WiFi</a:t>
            </a:r>
            <a:r>
              <a:rPr lang="en-US" dirty="0" smtClean="0"/>
              <a:t>)</a:t>
            </a:r>
          </a:p>
          <a:p>
            <a:pPr marL="285750" indent="-285750">
              <a:buFont typeface="Arial"/>
              <a:buChar char="•"/>
            </a:pPr>
            <a:r>
              <a:rPr lang="en-US" dirty="0" smtClean="0"/>
              <a:t>IEEE 802.15.4 &amp; 6LoWPAN</a:t>
            </a:r>
          </a:p>
          <a:p>
            <a:pPr marL="285750" lvl="8" indent="-285750">
              <a:buFont typeface="Arial"/>
              <a:buChar char="•"/>
            </a:pPr>
            <a:r>
              <a:rPr lang="en-US" dirty="0" err="1" smtClean="0"/>
              <a:t>ZigBee</a:t>
            </a:r>
            <a:endParaRPr lang="en-US" dirty="0" smtClean="0"/>
          </a:p>
          <a:p>
            <a:pPr marL="285750" lvl="8" indent="-285750">
              <a:buFont typeface="Arial"/>
              <a:buChar char="•"/>
            </a:pPr>
            <a:r>
              <a:rPr lang="en-US" dirty="0" smtClean="0"/>
              <a:t>Google </a:t>
            </a:r>
            <a:r>
              <a:rPr lang="en-US" dirty="0" err="1" smtClean="0"/>
              <a:t>Brillo</a:t>
            </a:r>
            <a:r>
              <a:rPr lang="en-US" dirty="0" smtClean="0"/>
              <a:t>/Weave</a:t>
            </a:r>
          </a:p>
          <a:p>
            <a:pPr marL="285750" lvl="8" indent="-285750">
              <a:buFont typeface="Arial"/>
              <a:buChar char="•"/>
            </a:pPr>
            <a:r>
              <a:rPr lang="en-US" dirty="0" err="1" smtClean="0"/>
              <a:t>BlueTooth</a:t>
            </a:r>
            <a:r>
              <a:rPr lang="en-US" dirty="0" smtClean="0"/>
              <a:t> and </a:t>
            </a:r>
            <a:r>
              <a:rPr lang="en-US" dirty="0" err="1" smtClean="0"/>
              <a:t>BlueTooth</a:t>
            </a:r>
            <a:r>
              <a:rPr lang="en-US" dirty="0" smtClean="0"/>
              <a:t> Low Energy (BLE)</a:t>
            </a:r>
          </a:p>
          <a:p>
            <a:pPr marL="285750" lvl="8" indent="-285750">
              <a:buFont typeface="Arial"/>
              <a:buChar char="•"/>
            </a:pPr>
            <a:r>
              <a:rPr lang="en-US" dirty="0" err="1" smtClean="0"/>
              <a:t>eXtensible</a:t>
            </a:r>
            <a:r>
              <a:rPr lang="en-US" dirty="0" smtClean="0"/>
              <a:t> Messaging and Presence Protocol (XMPP)</a:t>
            </a:r>
          </a:p>
          <a:p>
            <a:pPr marL="285750" lvl="8" indent="-285750">
              <a:buFont typeface="Arial"/>
              <a:buChar char="•"/>
            </a:pPr>
            <a:r>
              <a:rPr lang="en-US" dirty="0" smtClean="0"/>
              <a:t>ISA110.11a</a:t>
            </a:r>
            <a:r>
              <a:rPr lang="en-US" dirty="0"/>
              <a:t>, </a:t>
            </a:r>
            <a:r>
              <a:rPr lang="en-US" dirty="0" err="1"/>
              <a:t>WirelessHART</a:t>
            </a:r>
            <a:r>
              <a:rPr lang="en-US" dirty="0"/>
              <a:t>, </a:t>
            </a:r>
            <a:r>
              <a:rPr lang="en-US" dirty="0" err="1"/>
              <a:t>MiWi</a:t>
            </a:r>
            <a:endParaRPr lang="en-US" dirty="0"/>
          </a:p>
          <a:p>
            <a:pPr marL="285750" lvl="8" indent="-285750">
              <a:buFont typeface="Arial"/>
              <a:buChar char="•"/>
            </a:pPr>
            <a:endParaRPr lang="en-US" dirty="0"/>
          </a:p>
        </p:txBody>
      </p:sp>
    </p:spTree>
    <p:extLst>
      <p:ext uri="{BB962C8B-B14F-4D97-AF65-F5344CB8AC3E}">
        <p14:creationId xmlns:p14="http://schemas.microsoft.com/office/powerpoint/2010/main" val="3245888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p:nvPr/>
        </p:nvSpPr>
        <p:spPr>
          <a:xfrm>
            <a:off x="5556648" y="2156275"/>
            <a:ext cx="2427900" cy="685799"/>
          </a:xfrm>
          <a:prstGeom prst="ellipse">
            <a:avLst/>
          </a:prstGeom>
          <a:solidFill>
            <a:srgbClr val="FF8560"/>
          </a:solidFill>
          <a:ln>
            <a:noFill/>
          </a:ln>
        </p:spPr>
        <p:txBody>
          <a:bodyPr lIns="91425" tIns="91425" rIns="91425" bIns="91425" anchor="ctr" anchorCtr="0">
            <a:noAutofit/>
          </a:bodyPr>
          <a:lstStyle/>
          <a:p>
            <a:pPr lvl="0" algn="ctr" rtl="0">
              <a:spcBef>
                <a:spcPts val="0"/>
              </a:spcBef>
              <a:buNone/>
            </a:pPr>
            <a:endParaRPr sz="1000">
              <a:solidFill>
                <a:srgbClr val="FFFFFF"/>
              </a:solidFill>
              <a:latin typeface="Karla"/>
              <a:ea typeface="Karla"/>
              <a:cs typeface="Karla"/>
              <a:sym typeface="Karla"/>
            </a:endParaRPr>
          </a:p>
        </p:txBody>
      </p:sp>
      <p:cxnSp>
        <p:nvCxnSpPr>
          <p:cNvPr id="498" name="Shape 498"/>
          <p:cNvCxnSpPr/>
          <p:nvPr/>
        </p:nvCxnSpPr>
        <p:spPr>
          <a:xfrm>
            <a:off x="4343400" y="552000"/>
            <a:ext cx="0" cy="4601099"/>
          </a:xfrm>
          <a:prstGeom prst="straightConnector1">
            <a:avLst/>
          </a:prstGeom>
          <a:noFill/>
          <a:ln w="9525" cap="flat" cmpd="sng">
            <a:solidFill>
              <a:srgbClr val="CCCCCC"/>
            </a:solidFill>
            <a:prstDash val="solid"/>
            <a:round/>
            <a:headEnd type="none" w="lg" len="lg"/>
            <a:tailEnd type="none" w="lg" len="lg"/>
          </a:ln>
        </p:spPr>
      </p:cxnSp>
      <p:sp>
        <p:nvSpPr>
          <p:cNvPr id="499" name="Shape 499"/>
          <p:cNvSpPr/>
          <p:nvPr/>
        </p:nvSpPr>
        <p:spPr>
          <a:xfrm>
            <a:off x="324900" y="2142812"/>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500" name="Shape 500"/>
          <p:cNvPicPr preferRelativeResize="0"/>
          <p:nvPr/>
        </p:nvPicPr>
        <p:blipFill>
          <a:blip r:embed="rId3">
            <a:alphaModFix amt="50000"/>
          </a:blip>
          <a:stretch>
            <a:fillRect/>
          </a:stretch>
        </p:blipFill>
        <p:spPr>
          <a:xfrm>
            <a:off x="498150" y="2212050"/>
            <a:ext cx="434899" cy="434899"/>
          </a:xfrm>
          <a:prstGeom prst="rect">
            <a:avLst/>
          </a:prstGeom>
          <a:noFill/>
          <a:ln>
            <a:noFill/>
          </a:ln>
        </p:spPr>
      </p:pic>
      <p:sp>
        <p:nvSpPr>
          <p:cNvPr id="501" name="Shape 501"/>
          <p:cNvSpPr/>
          <p:nvPr/>
        </p:nvSpPr>
        <p:spPr>
          <a:xfrm>
            <a:off x="1776950" y="2142812"/>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502" name="Shape 502"/>
          <p:cNvSpPr txBox="1"/>
          <p:nvPr/>
        </p:nvSpPr>
        <p:spPr>
          <a:xfrm>
            <a:off x="1776950" y="2597673"/>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Smartphone</a:t>
            </a:r>
          </a:p>
        </p:txBody>
      </p:sp>
      <p:pic>
        <p:nvPicPr>
          <p:cNvPr id="503" name="Shape 503"/>
          <p:cNvPicPr preferRelativeResize="0"/>
          <p:nvPr/>
        </p:nvPicPr>
        <p:blipFill>
          <a:blip r:embed="rId4">
            <a:alphaModFix amt="50000"/>
          </a:blip>
          <a:stretch>
            <a:fillRect/>
          </a:stretch>
        </p:blipFill>
        <p:spPr>
          <a:xfrm>
            <a:off x="1959250" y="2212054"/>
            <a:ext cx="434899" cy="434899"/>
          </a:xfrm>
          <a:prstGeom prst="rect">
            <a:avLst/>
          </a:prstGeom>
          <a:noFill/>
          <a:ln>
            <a:noFill/>
          </a:ln>
        </p:spPr>
      </p:pic>
      <p:cxnSp>
        <p:nvCxnSpPr>
          <p:cNvPr id="504" name="Shape 504"/>
          <p:cNvCxnSpPr/>
          <p:nvPr/>
        </p:nvCxnSpPr>
        <p:spPr>
          <a:xfrm>
            <a:off x="1124400" y="2527560"/>
            <a:ext cx="643499" cy="0"/>
          </a:xfrm>
          <a:prstGeom prst="straightConnector1">
            <a:avLst/>
          </a:prstGeom>
          <a:noFill/>
          <a:ln w="9525" cap="flat" cmpd="sng">
            <a:solidFill>
              <a:srgbClr val="999999"/>
            </a:solidFill>
            <a:prstDash val="dot"/>
            <a:round/>
            <a:headEnd type="none" w="lg" len="lg"/>
            <a:tailEnd type="triangle" w="lg" len="lg"/>
          </a:ln>
        </p:spPr>
      </p:cxnSp>
      <p:cxnSp>
        <p:nvCxnSpPr>
          <p:cNvPr id="505" name="Shape 505"/>
          <p:cNvCxnSpPr/>
          <p:nvPr/>
        </p:nvCxnSpPr>
        <p:spPr>
          <a:xfrm>
            <a:off x="2567400" y="2527560"/>
            <a:ext cx="661500" cy="0"/>
          </a:xfrm>
          <a:prstGeom prst="straightConnector1">
            <a:avLst/>
          </a:prstGeom>
          <a:noFill/>
          <a:ln w="9525" cap="flat" cmpd="sng">
            <a:solidFill>
              <a:srgbClr val="999999"/>
            </a:solidFill>
            <a:prstDash val="dot"/>
            <a:round/>
            <a:headEnd type="none" w="lg" len="lg"/>
            <a:tailEnd type="triangle" w="lg" len="lg"/>
          </a:ln>
        </p:spPr>
      </p:cxnSp>
      <p:cxnSp>
        <p:nvCxnSpPr>
          <p:cNvPr id="506" name="Shape 506"/>
          <p:cNvCxnSpPr/>
          <p:nvPr/>
        </p:nvCxnSpPr>
        <p:spPr>
          <a:xfrm>
            <a:off x="1124400" y="3483460"/>
            <a:ext cx="643499" cy="0"/>
          </a:xfrm>
          <a:prstGeom prst="straightConnector1">
            <a:avLst/>
          </a:prstGeom>
          <a:noFill/>
          <a:ln w="9525" cap="flat" cmpd="sng">
            <a:solidFill>
              <a:srgbClr val="999999"/>
            </a:solidFill>
            <a:prstDash val="dot"/>
            <a:round/>
            <a:headEnd type="none" w="lg" len="lg"/>
            <a:tailEnd type="triangle" w="lg" len="lg"/>
          </a:ln>
        </p:spPr>
      </p:cxnSp>
      <p:cxnSp>
        <p:nvCxnSpPr>
          <p:cNvPr id="507" name="Shape 507"/>
          <p:cNvCxnSpPr/>
          <p:nvPr/>
        </p:nvCxnSpPr>
        <p:spPr>
          <a:xfrm>
            <a:off x="2567400" y="3483460"/>
            <a:ext cx="661500" cy="0"/>
          </a:xfrm>
          <a:prstGeom prst="straightConnector1">
            <a:avLst/>
          </a:prstGeom>
          <a:noFill/>
          <a:ln w="9525" cap="flat" cmpd="sng">
            <a:solidFill>
              <a:srgbClr val="999999"/>
            </a:solidFill>
            <a:prstDash val="dot"/>
            <a:round/>
            <a:headEnd type="none" w="lg" len="lg"/>
            <a:tailEnd type="triangle" w="lg" len="lg"/>
          </a:ln>
        </p:spPr>
      </p:cxnSp>
      <p:sp>
        <p:nvSpPr>
          <p:cNvPr id="508" name="Shape 508"/>
          <p:cNvSpPr/>
          <p:nvPr/>
        </p:nvSpPr>
        <p:spPr>
          <a:xfrm>
            <a:off x="3229004" y="2127960"/>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509" name="Shape 509"/>
          <p:cNvPicPr preferRelativeResize="0"/>
          <p:nvPr/>
        </p:nvPicPr>
        <p:blipFill>
          <a:blip r:embed="rId5">
            <a:alphaModFix amt="50000"/>
          </a:blip>
          <a:stretch>
            <a:fillRect/>
          </a:stretch>
        </p:blipFill>
        <p:spPr>
          <a:xfrm>
            <a:off x="3411304" y="2197179"/>
            <a:ext cx="434899" cy="434899"/>
          </a:xfrm>
          <a:prstGeom prst="rect">
            <a:avLst/>
          </a:prstGeom>
          <a:noFill/>
          <a:ln>
            <a:noFill/>
          </a:ln>
        </p:spPr>
      </p:pic>
      <p:sp>
        <p:nvSpPr>
          <p:cNvPr id="510" name="Shape 510"/>
          <p:cNvSpPr txBox="1"/>
          <p:nvPr/>
        </p:nvSpPr>
        <p:spPr>
          <a:xfrm>
            <a:off x="3229004" y="2582798"/>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Thermostat</a:t>
            </a:r>
          </a:p>
        </p:txBody>
      </p:sp>
      <p:sp>
        <p:nvSpPr>
          <p:cNvPr id="511" name="Shape 511"/>
          <p:cNvSpPr txBox="1"/>
          <p:nvPr/>
        </p:nvSpPr>
        <p:spPr>
          <a:xfrm>
            <a:off x="324900" y="2597673"/>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User</a:t>
            </a:r>
          </a:p>
        </p:txBody>
      </p:sp>
      <p:sp>
        <p:nvSpPr>
          <p:cNvPr id="512" name="Shape 512"/>
          <p:cNvSpPr/>
          <p:nvPr/>
        </p:nvSpPr>
        <p:spPr>
          <a:xfrm>
            <a:off x="324900" y="3083725"/>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513" name="Shape 513"/>
          <p:cNvPicPr preferRelativeResize="0"/>
          <p:nvPr/>
        </p:nvPicPr>
        <p:blipFill>
          <a:blip r:embed="rId3">
            <a:alphaModFix amt="50000"/>
          </a:blip>
          <a:stretch>
            <a:fillRect/>
          </a:stretch>
        </p:blipFill>
        <p:spPr>
          <a:xfrm>
            <a:off x="498150" y="3152962"/>
            <a:ext cx="434899" cy="434899"/>
          </a:xfrm>
          <a:prstGeom prst="rect">
            <a:avLst/>
          </a:prstGeom>
          <a:noFill/>
          <a:ln>
            <a:noFill/>
          </a:ln>
        </p:spPr>
      </p:pic>
      <p:sp>
        <p:nvSpPr>
          <p:cNvPr id="514" name="Shape 514"/>
          <p:cNvSpPr txBox="1"/>
          <p:nvPr/>
        </p:nvSpPr>
        <p:spPr>
          <a:xfrm>
            <a:off x="324900" y="3538585"/>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User</a:t>
            </a:r>
          </a:p>
        </p:txBody>
      </p:sp>
      <p:sp>
        <p:nvSpPr>
          <p:cNvPr id="515" name="Shape 515"/>
          <p:cNvSpPr/>
          <p:nvPr/>
        </p:nvSpPr>
        <p:spPr>
          <a:xfrm>
            <a:off x="1767900" y="3083725"/>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516" name="Shape 516"/>
          <p:cNvSpPr txBox="1"/>
          <p:nvPr/>
        </p:nvSpPr>
        <p:spPr>
          <a:xfrm>
            <a:off x="1767900" y="3538585"/>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Keyboard</a:t>
            </a:r>
          </a:p>
        </p:txBody>
      </p:sp>
      <p:sp>
        <p:nvSpPr>
          <p:cNvPr id="517" name="Shape 517"/>
          <p:cNvSpPr/>
          <p:nvPr/>
        </p:nvSpPr>
        <p:spPr>
          <a:xfrm>
            <a:off x="3228991" y="3083748"/>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518" name="Shape 518"/>
          <p:cNvPicPr preferRelativeResize="0"/>
          <p:nvPr/>
        </p:nvPicPr>
        <p:blipFill>
          <a:blip r:embed="rId6">
            <a:alphaModFix amt="50000"/>
          </a:blip>
          <a:stretch>
            <a:fillRect/>
          </a:stretch>
        </p:blipFill>
        <p:spPr>
          <a:xfrm>
            <a:off x="3411300" y="3150372"/>
            <a:ext cx="434899" cy="434899"/>
          </a:xfrm>
          <a:prstGeom prst="rect">
            <a:avLst/>
          </a:prstGeom>
          <a:noFill/>
          <a:ln>
            <a:noFill/>
          </a:ln>
        </p:spPr>
      </p:pic>
      <p:sp>
        <p:nvSpPr>
          <p:cNvPr id="519" name="Shape 519"/>
          <p:cNvSpPr txBox="1"/>
          <p:nvPr/>
        </p:nvSpPr>
        <p:spPr>
          <a:xfrm>
            <a:off x="3229000" y="3538585"/>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Washing Machine</a:t>
            </a:r>
          </a:p>
        </p:txBody>
      </p:sp>
      <p:pic>
        <p:nvPicPr>
          <p:cNvPr id="520" name="Shape 520"/>
          <p:cNvPicPr preferRelativeResize="0"/>
          <p:nvPr/>
        </p:nvPicPr>
        <p:blipFill>
          <a:blip r:embed="rId7">
            <a:alphaModFix amt="50000"/>
          </a:blip>
          <a:stretch>
            <a:fillRect/>
          </a:stretch>
        </p:blipFill>
        <p:spPr>
          <a:xfrm>
            <a:off x="1950200" y="3150375"/>
            <a:ext cx="434899" cy="434899"/>
          </a:xfrm>
          <a:prstGeom prst="rect">
            <a:avLst/>
          </a:prstGeom>
          <a:noFill/>
          <a:ln>
            <a:noFill/>
          </a:ln>
        </p:spPr>
      </p:pic>
      <p:cxnSp>
        <p:nvCxnSpPr>
          <p:cNvPr id="521" name="Shape 521"/>
          <p:cNvCxnSpPr>
            <a:endCxn id="522" idx="2"/>
          </p:cNvCxnSpPr>
          <p:nvPr/>
        </p:nvCxnSpPr>
        <p:spPr>
          <a:xfrm rot="-5400000">
            <a:off x="6680289" y="2040074"/>
            <a:ext cx="180000" cy="600"/>
          </a:xfrm>
          <a:prstGeom prst="curvedConnector3">
            <a:avLst>
              <a:gd name="adj1" fmla="val 50000"/>
            </a:avLst>
          </a:prstGeom>
          <a:noFill/>
          <a:ln w="9525" cap="flat" cmpd="sng">
            <a:solidFill>
              <a:srgbClr val="999999"/>
            </a:solidFill>
            <a:prstDash val="dot"/>
            <a:round/>
            <a:headEnd type="none" w="lg" len="lg"/>
            <a:tailEnd type="none" w="lg" len="lg"/>
          </a:ln>
        </p:spPr>
      </p:cxnSp>
      <p:sp>
        <p:nvSpPr>
          <p:cNvPr id="523" name="Shape 523"/>
          <p:cNvSpPr txBox="1"/>
          <p:nvPr/>
        </p:nvSpPr>
        <p:spPr>
          <a:xfrm>
            <a:off x="6326773" y="4359000"/>
            <a:ext cx="887699" cy="280799"/>
          </a:xfrm>
          <a:prstGeom prst="rect">
            <a:avLst/>
          </a:prstGeom>
          <a:solidFill>
            <a:srgbClr val="FF8560"/>
          </a:solidFill>
          <a:ln>
            <a:noFill/>
          </a:ln>
        </p:spPr>
        <p:txBody>
          <a:bodyPr lIns="91425" tIns="91425" rIns="91425" bIns="91425" anchor="ctr" anchorCtr="0">
            <a:noAutofit/>
          </a:bodyPr>
          <a:lstStyle/>
          <a:p>
            <a:pPr lvl="0" algn="ctr" rtl="0">
              <a:lnSpc>
                <a:spcPct val="115000"/>
              </a:lnSpc>
              <a:spcBef>
                <a:spcPts val="0"/>
              </a:spcBef>
              <a:buNone/>
            </a:pPr>
            <a:r>
              <a:rPr lang="en" sz="800" b="1">
                <a:solidFill>
                  <a:srgbClr val="FFFFFF"/>
                </a:solidFill>
                <a:latin typeface="Karla"/>
                <a:ea typeface="Karla"/>
                <a:cs typeface="Karla"/>
                <a:sym typeface="Karla"/>
              </a:rPr>
              <a:t>Context</a:t>
            </a:r>
          </a:p>
        </p:txBody>
      </p:sp>
      <p:grpSp>
        <p:nvGrpSpPr>
          <p:cNvPr id="524" name="Shape 524"/>
          <p:cNvGrpSpPr/>
          <p:nvPr/>
        </p:nvGrpSpPr>
        <p:grpSpPr>
          <a:xfrm>
            <a:off x="8146160" y="3226748"/>
            <a:ext cx="799499" cy="799200"/>
            <a:chOff x="3291470" y="1337510"/>
            <a:chExt cx="799499" cy="799200"/>
          </a:xfrm>
        </p:grpSpPr>
        <p:sp>
          <p:nvSpPr>
            <p:cNvPr id="525" name="Shape 525"/>
            <p:cNvSpPr/>
            <p:nvPr/>
          </p:nvSpPr>
          <p:spPr>
            <a:xfrm>
              <a:off x="3291470" y="1337510"/>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526" name="Shape 526"/>
            <p:cNvPicPr preferRelativeResize="0"/>
            <p:nvPr/>
          </p:nvPicPr>
          <p:blipFill>
            <a:blip r:embed="rId8">
              <a:alphaModFix amt="50000"/>
            </a:blip>
            <a:stretch>
              <a:fillRect/>
            </a:stretch>
          </p:blipFill>
          <p:spPr>
            <a:xfrm>
              <a:off x="3473770" y="1433512"/>
              <a:ext cx="434899" cy="434899"/>
            </a:xfrm>
            <a:prstGeom prst="rect">
              <a:avLst/>
            </a:prstGeom>
            <a:noFill/>
            <a:ln>
              <a:noFill/>
            </a:ln>
          </p:spPr>
        </p:pic>
        <p:sp>
          <p:nvSpPr>
            <p:cNvPr id="527" name="Shape 527"/>
            <p:cNvSpPr txBox="1"/>
            <p:nvPr/>
          </p:nvSpPr>
          <p:spPr>
            <a:xfrm>
              <a:off x="3291470" y="1792348"/>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Toaster</a:t>
              </a:r>
            </a:p>
          </p:txBody>
        </p:sp>
      </p:grpSp>
      <p:grpSp>
        <p:nvGrpSpPr>
          <p:cNvPr id="528" name="Shape 528"/>
          <p:cNvGrpSpPr/>
          <p:nvPr/>
        </p:nvGrpSpPr>
        <p:grpSpPr>
          <a:xfrm>
            <a:off x="5483205" y="3226748"/>
            <a:ext cx="799508" cy="799200"/>
            <a:chOff x="4121928" y="1337510"/>
            <a:chExt cx="799508" cy="799200"/>
          </a:xfrm>
        </p:grpSpPr>
        <p:sp>
          <p:nvSpPr>
            <p:cNvPr id="529" name="Shape 529"/>
            <p:cNvSpPr/>
            <p:nvPr/>
          </p:nvSpPr>
          <p:spPr>
            <a:xfrm>
              <a:off x="4121928" y="1337510"/>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530" name="Shape 530"/>
            <p:cNvPicPr preferRelativeResize="0"/>
            <p:nvPr/>
          </p:nvPicPr>
          <p:blipFill>
            <a:blip r:embed="rId6">
              <a:alphaModFix amt="50000"/>
            </a:blip>
            <a:stretch>
              <a:fillRect/>
            </a:stretch>
          </p:blipFill>
          <p:spPr>
            <a:xfrm>
              <a:off x="4304237" y="1404134"/>
              <a:ext cx="434899" cy="434899"/>
            </a:xfrm>
            <a:prstGeom prst="rect">
              <a:avLst/>
            </a:prstGeom>
            <a:noFill/>
            <a:ln>
              <a:noFill/>
            </a:ln>
          </p:spPr>
        </p:pic>
        <p:sp>
          <p:nvSpPr>
            <p:cNvPr id="531" name="Shape 531"/>
            <p:cNvSpPr txBox="1"/>
            <p:nvPr/>
          </p:nvSpPr>
          <p:spPr>
            <a:xfrm>
              <a:off x="4121937" y="1792348"/>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Washing Machine</a:t>
              </a:r>
            </a:p>
          </p:txBody>
        </p:sp>
      </p:grpSp>
      <p:grpSp>
        <p:nvGrpSpPr>
          <p:cNvPr id="532" name="Shape 532"/>
          <p:cNvGrpSpPr/>
          <p:nvPr/>
        </p:nvGrpSpPr>
        <p:grpSpPr>
          <a:xfrm>
            <a:off x="7258503" y="3226748"/>
            <a:ext cx="799512" cy="799200"/>
            <a:chOff x="4949975" y="1337510"/>
            <a:chExt cx="799512" cy="799200"/>
          </a:xfrm>
        </p:grpSpPr>
        <p:sp>
          <p:nvSpPr>
            <p:cNvPr id="533" name="Shape 533"/>
            <p:cNvSpPr/>
            <p:nvPr/>
          </p:nvSpPr>
          <p:spPr>
            <a:xfrm>
              <a:off x="4949975" y="1337510"/>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534" name="Shape 534"/>
            <p:cNvPicPr preferRelativeResize="0"/>
            <p:nvPr/>
          </p:nvPicPr>
          <p:blipFill>
            <a:blip r:embed="rId9">
              <a:alphaModFix amt="50000"/>
            </a:blip>
            <a:stretch>
              <a:fillRect/>
            </a:stretch>
          </p:blipFill>
          <p:spPr>
            <a:xfrm>
              <a:off x="5127462" y="1404125"/>
              <a:ext cx="434899" cy="434899"/>
            </a:xfrm>
            <a:prstGeom prst="rect">
              <a:avLst/>
            </a:prstGeom>
            <a:noFill/>
            <a:ln>
              <a:noFill/>
            </a:ln>
          </p:spPr>
        </p:pic>
        <p:sp>
          <p:nvSpPr>
            <p:cNvPr id="535" name="Shape 535"/>
            <p:cNvSpPr txBox="1"/>
            <p:nvPr/>
          </p:nvSpPr>
          <p:spPr>
            <a:xfrm>
              <a:off x="4949987" y="1792348"/>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Umbrella</a:t>
              </a:r>
            </a:p>
          </p:txBody>
        </p:sp>
      </p:grpSp>
      <p:grpSp>
        <p:nvGrpSpPr>
          <p:cNvPr id="536" name="Shape 536"/>
          <p:cNvGrpSpPr/>
          <p:nvPr/>
        </p:nvGrpSpPr>
        <p:grpSpPr>
          <a:xfrm>
            <a:off x="4595560" y="3226748"/>
            <a:ext cx="799499" cy="799200"/>
            <a:chOff x="3291470" y="3039060"/>
            <a:chExt cx="799499" cy="799200"/>
          </a:xfrm>
        </p:grpSpPr>
        <p:sp>
          <p:nvSpPr>
            <p:cNvPr id="537" name="Shape 537"/>
            <p:cNvSpPr/>
            <p:nvPr/>
          </p:nvSpPr>
          <p:spPr>
            <a:xfrm>
              <a:off x="3291470" y="3039060"/>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538" name="Shape 538"/>
            <p:cNvPicPr preferRelativeResize="0"/>
            <p:nvPr/>
          </p:nvPicPr>
          <p:blipFill>
            <a:blip r:embed="rId10">
              <a:alphaModFix amt="50000"/>
            </a:blip>
            <a:stretch>
              <a:fillRect/>
            </a:stretch>
          </p:blipFill>
          <p:spPr>
            <a:xfrm>
              <a:off x="3473770" y="3108285"/>
              <a:ext cx="434899" cy="434888"/>
            </a:xfrm>
            <a:prstGeom prst="rect">
              <a:avLst/>
            </a:prstGeom>
            <a:noFill/>
            <a:ln>
              <a:noFill/>
            </a:ln>
          </p:spPr>
        </p:pic>
        <p:sp>
          <p:nvSpPr>
            <p:cNvPr id="539" name="Shape 539"/>
            <p:cNvSpPr txBox="1"/>
            <p:nvPr/>
          </p:nvSpPr>
          <p:spPr>
            <a:xfrm>
              <a:off x="3291470" y="3493898"/>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Solar panel</a:t>
              </a:r>
            </a:p>
          </p:txBody>
        </p:sp>
      </p:grpSp>
      <p:grpSp>
        <p:nvGrpSpPr>
          <p:cNvPr id="540" name="Shape 540"/>
          <p:cNvGrpSpPr/>
          <p:nvPr/>
        </p:nvGrpSpPr>
        <p:grpSpPr>
          <a:xfrm>
            <a:off x="6370859" y="3226748"/>
            <a:ext cx="799499" cy="799200"/>
            <a:chOff x="4531967" y="3039060"/>
            <a:chExt cx="799499" cy="799200"/>
          </a:xfrm>
        </p:grpSpPr>
        <p:sp>
          <p:nvSpPr>
            <p:cNvPr id="541" name="Shape 541"/>
            <p:cNvSpPr/>
            <p:nvPr/>
          </p:nvSpPr>
          <p:spPr>
            <a:xfrm>
              <a:off x="4531967" y="3039060"/>
              <a:ext cx="799499" cy="799200"/>
            </a:xfrm>
            <a:prstGeom prst="rect">
              <a:avLst/>
            </a:prstGeom>
            <a:solidFill>
              <a:srgbClr val="E6E6E6"/>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pic>
          <p:nvPicPr>
            <p:cNvPr id="542" name="Shape 542"/>
            <p:cNvPicPr preferRelativeResize="0"/>
            <p:nvPr/>
          </p:nvPicPr>
          <p:blipFill>
            <a:blip r:embed="rId5">
              <a:alphaModFix amt="50000"/>
            </a:blip>
            <a:stretch>
              <a:fillRect/>
            </a:stretch>
          </p:blipFill>
          <p:spPr>
            <a:xfrm>
              <a:off x="4714267" y="3108279"/>
              <a:ext cx="434899" cy="434899"/>
            </a:xfrm>
            <a:prstGeom prst="rect">
              <a:avLst/>
            </a:prstGeom>
            <a:noFill/>
            <a:ln>
              <a:noFill/>
            </a:ln>
          </p:spPr>
        </p:pic>
        <p:sp>
          <p:nvSpPr>
            <p:cNvPr id="543" name="Shape 543"/>
            <p:cNvSpPr txBox="1"/>
            <p:nvPr/>
          </p:nvSpPr>
          <p:spPr>
            <a:xfrm>
              <a:off x="4531967" y="3493898"/>
              <a:ext cx="799499" cy="243600"/>
            </a:xfrm>
            <a:prstGeom prst="rect">
              <a:avLst/>
            </a:prstGeom>
            <a:noFill/>
            <a:ln>
              <a:noFill/>
            </a:ln>
          </p:spPr>
          <p:txBody>
            <a:bodyPr lIns="91425" tIns="91425" rIns="91425" bIns="91425" anchor="t" anchorCtr="0">
              <a:noAutofit/>
            </a:bodyPr>
            <a:lstStyle/>
            <a:p>
              <a:pPr lvl="0" algn="ctr" rtl="0">
                <a:spcBef>
                  <a:spcPts val="0"/>
                </a:spcBef>
                <a:buNone/>
              </a:pPr>
              <a:r>
                <a:rPr lang="en" sz="700">
                  <a:solidFill>
                    <a:srgbClr val="000000"/>
                  </a:solidFill>
                  <a:latin typeface="Karla"/>
                  <a:ea typeface="Karla"/>
                  <a:cs typeface="Karla"/>
                  <a:sym typeface="Karla"/>
                </a:rPr>
                <a:t>Thermostat</a:t>
              </a:r>
            </a:p>
          </p:txBody>
        </p:sp>
      </p:grpSp>
      <p:cxnSp>
        <p:nvCxnSpPr>
          <p:cNvPr id="544" name="Shape 544"/>
          <p:cNvCxnSpPr>
            <a:stCxn id="537" idx="0"/>
          </p:cNvCxnSpPr>
          <p:nvPr/>
        </p:nvCxnSpPr>
        <p:spPr>
          <a:xfrm rot="-5400000">
            <a:off x="5351260" y="2681198"/>
            <a:ext cx="189600" cy="901500"/>
          </a:xfrm>
          <a:prstGeom prst="bentConnector2">
            <a:avLst/>
          </a:prstGeom>
          <a:noFill/>
          <a:ln w="9525" cap="flat" cmpd="sng">
            <a:solidFill>
              <a:srgbClr val="999999"/>
            </a:solidFill>
            <a:prstDash val="dot"/>
            <a:round/>
            <a:headEnd type="none" w="lg" len="lg"/>
            <a:tailEnd type="none" w="lg" len="lg"/>
          </a:ln>
        </p:spPr>
      </p:cxnSp>
      <p:cxnSp>
        <p:nvCxnSpPr>
          <p:cNvPr id="545" name="Shape 545"/>
          <p:cNvCxnSpPr>
            <a:stCxn id="529" idx="0"/>
            <a:endCxn id="497" idx="4"/>
          </p:cNvCxnSpPr>
          <p:nvPr/>
        </p:nvCxnSpPr>
        <p:spPr>
          <a:xfrm rot="-5400000">
            <a:off x="6134505" y="2590598"/>
            <a:ext cx="384600" cy="887699"/>
          </a:xfrm>
          <a:prstGeom prst="bentConnector3">
            <a:avLst>
              <a:gd name="adj1" fmla="val 50010"/>
            </a:avLst>
          </a:prstGeom>
          <a:noFill/>
          <a:ln w="9525" cap="flat" cmpd="sng">
            <a:solidFill>
              <a:srgbClr val="999999"/>
            </a:solidFill>
            <a:prstDash val="dot"/>
            <a:round/>
            <a:headEnd type="none" w="lg" len="lg"/>
            <a:tailEnd type="none" w="lg" len="lg"/>
          </a:ln>
        </p:spPr>
      </p:cxnSp>
      <p:cxnSp>
        <p:nvCxnSpPr>
          <p:cNvPr id="546" name="Shape 546"/>
          <p:cNvCxnSpPr>
            <a:stCxn id="533" idx="0"/>
            <a:endCxn id="497" idx="4"/>
          </p:cNvCxnSpPr>
          <p:nvPr/>
        </p:nvCxnSpPr>
        <p:spPr>
          <a:xfrm rot="5400000" flipH="1">
            <a:off x="7022103" y="2590598"/>
            <a:ext cx="384600" cy="887700"/>
          </a:xfrm>
          <a:prstGeom prst="bentConnector3">
            <a:avLst>
              <a:gd name="adj1" fmla="val 50010"/>
            </a:avLst>
          </a:prstGeom>
          <a:noFill/>
          <a:ln w="9525" cap="flat" cmpd="sng">
            <a:solidFill>
              <a:srgbClr val="999999"/>
            </a:solidFill>
            <a:prstDash val="dot"/>
            <a:round/>
            <a:headEnd type="none" w="lg" len="lg"/>
            <a:tailEnd type="none" w="lg" len="lg"/>
          </a:ln>
        </p:spPr>
      </p:cxnSp>
      <p:cxnSp>
        <p:nvCxnSpPr>
          <p:cNvPr id="547" name="Shape 547"/>
          <p:cNvCxnSpPr>
            <a:stCxn id="525" idx="0"/>
          </p:cNvCxnSpPr>
          <p:nvPr/>
        </p:nvCxnSpPr>
        <p:spPr>
          <a:xfrm rot="5400000" flipH="1">
            <a:off x="8011910" y="2692748"/>
            <a:ext cx="189600" cy="878400"/>
          </a:xfrm>
          <a:prstGeom prst="bentConnector2">
            <a:avLst/>
          </a:prstGeom>
          <a:noFill/>
          <a:ln w="9525" cap="flat" cmpd="sng">
            <a:solidFill>
              <a:srgbClr val="999999"/>
            </a:solidFill>
            <a:prstDash val="dot"/>
            <a:round/>
            <a:headEnd type="none" w="lg" len="lg"/>
            <a:tailEnd type="none" w="lg" len="lg"/>
          </a:ln>
        </p:spPr>
      </p:cxnSp>
      <p:cxnSp>
        <p:nvCxnSpPr>
          <p:cNvPr id="548" name="Shape 548"/>
          <p:cNvCxnSpPr>
            <a:stCxn id="537" idx="2"/>
          </p:cNvCxnSpPr>
          <p:nvPr/>
        </p:nvCxnSpPr>
        <p:spPr>
          <a:xfrm rot="-5400000" flipH="1">
            <a:off x="5362060" y="3659198"/>
            <a:ext cx="168000" cy="901500"/>
          </a:xfrm>
          <a:prstGeom prst="bentConnector2">
            <a:avLst/>
          </a:prstGeom>
          <a:noFill/>
          <a:ln w="9525" cap="flat" cmpd="sng">
            <a:solidFill>
              <a:srgbClr val="999999"/>
            </a:solidFill>
            <a:prstDash val="dot"/>
            <a:round/>
            <a:headEnd type="none" w="lg" len="lg"/>
            <a:tailEnd type="none" w="lg" len="lg"/>
          </a:ln>
        </p:spPr>
      </p:cxnSp>
      <p:cxnSp>
        <p:nvCxnSpPr>
          <p:cNvPr id="549" name="Shape 549"/>
          <p:cNvCxnSpPr>
            <a:stCxn id="529" idx="2"/>
            <a:endCxn id="523" idx="0"/>
          </p:cNvCxnSpPr>
          <p:nvPr/>
        </p:nvCxnSpPr>
        <p:spPr>
          <a:xfrm rot="-5400000" flipH="1">
            <a:off x="6160305" y="3748598"/>
            <a:ext cx="333000" cy="887699"/>
          </a:xfrm>
          <a:prstGeom prst="bentConnector3">
            <a:avLst>
              <a:gd name="adj1" fmla="val 50008"/>
            </a:avLst>
          </a:prstGeom>
          <a:noFill/>
          <a:ln w="9525" cap="flat" cmpd="sng">
            <a:solidFill>
              <a:srgbClr val="999999"/>
            </a:solidFill>
            <a:prstDash val="dot"/>
            <a:round/>
            <a:headEnd type="none" w="lg" len="lg"/>
            <a:tailEnd type="none" w="lg" len="lg"/>
          </a:ln>
        </p:spPr>
      </p:cxnSp>
      <p:cxnSp>
        <p:nvCxnSpPr>
          <p:cNvPr id="550" name="Shape 550"/>
          <p:cNvCxnSpPr>
            <a:stCxn id="533" idx="2"/>
            <a:endCxn id="523" idx="0"/>
          </p:cNvCxnSpPr>
          <p:nvPr/>
        </p:nvCxnSpPr>
        <p:spPr>
          <a:xfrm rot="5400000">
            <a:off x="7047903" y="3748598"/>
            <a:ext cx="333000" cy="887700"/>
          </a:xfrm>
          <a:prstGeom prst="bentConnector3">
            <a:avLst>
              <a:gd name="adj1" fmla="val 50008"/>
            </a:avLst>
          </a:prstGeom>
          <a:noFill/>
          <a:ln w="9525" cap="flat" cmpd="sng">
            <a:solidFill>
              <a:srgbClr val="999999"/>
            </a:solidFill>
            <a:prstDash val="dot"/>
            <a:round/>
            <a:headEnd type="none" w="lg" len="lg"/>
            <a:tailEnd type="none" w="lg" len="lg"/>
          </a:ln>
        </p:spPr>
      </p:cxnSp>
      <p:cxnSp>
        <p:nvCxnSpPr>
          <p:cNvPr id="551" name="Shape 551"/>
          <p:cNvCxnSpPr>
            <a:stCxn id="525" idx="2"/>
          </p:cNvCxnSpPr>
          <p:nvPr/>
        </p:nvCxnSpPr>
        <p:spPr>
          <a:xfrm rot="5400000">
            <a:off x="8025860" y="3667598"/>
            <a:ext cx="161700" cy="878400"/>
          </a:xfrm>
          <a:prstGeom prst="bentConnector2">
            <a:avLst/>
          </a:prstGeom>
          <a:noFill/>
          <a:ln w="9525" cap="flat" cmpd="sng">
            <a:solidFill>
              <a:srgbClr val="999999"/>
            </a:solidFill>
            <a:prstDash val="dot"/>
            <a:round/>
            <a:headEnd type="none" w="lg" len="lg"/>
            <a:tailEnd type="none" w="lg" len="lg"/>
          </a:ln>
        </p:spPr>
      </p:cxnSp>
      <p:cxnSp>
        <p:nvCxnSpPr>
          <p:cNvPr id="552" name="Shape 552"/>
          <p:cNvCxnSpPr>
            <a:endCxn id="541" idx="0"/>
          </p:cNvCxnSpPr>
          <p:nvPr/>
        </p:nvCxnSpPr>
        <p:spPr>
          <a:xfrm>
            <a:off x="6770609" y="3037448"/>
            <a:ext cx="0" cy="189300"/>
          </a:xfrm>
          <a:prstGeom prst="straightConnector1">
            <a:avLst/>
          </a:prstGeom>
          <a:noFill/>
          <a:ln w="9525" cap="flat" cmpd="sng">
            <a:solidFill>
              <a:srgbClr val="999999"/>
            </a:solidFill>
            <a:prstDash val="dot"/>
            <a:round/>
            <a:headEnd type="none" w="lg" len="lg"/>
            <a:tailEnd type="none" w="lg" len="lg"/>
          </a:ln>
        </p:spPr>
      </p:cxnSp>
      <p:cxnSp>
        <p:nvCxnSpPr>
          <p:cNvPr id="553" name="Shape 553"/>
          <p:cNvCxnSpPr>
            <a:stCxn id="541" idx="2"/>
          </p:cNvCxnSpPr>
          <p:nvPr/>
        </p:nvCxnSpPr>
        <p:spPr>
          <a:xfrm>
            <a:off x="6770609" y="4025948"/>
            <a:ext cx="0" cy="174600"/>
          </a:xfrm>
          <a:prstGeom prst="straightConnector1">
            <a:avLst/>
          </a:prstGeom>
          <a:noFill/>
          <a:ln w="9525" cap="flat" cmpd="sng">
            <a:solidFill>
              <a:srgbClr val="999999"/>
            </a:solidFill>
            <a:prstDash val="dot"/>
            <a:round/>
            <a:headEnd type="none" w="lg" len="lg"/>
            <a:tailEnd type="none" w="lg" len="lg"/>
          </a:ln>
        </p:spPr>
      </p:cxnSp>
      <p:pic>
        <p:nvPicPr>
          <p:cNvPr id="522" name="Shape 522"/>
          <p:cNvPicPr preferRelativeResize="0"/>
          <p:nvPr/>
        </p:nvPicPr>
        <p:blipFill>
          <a:blip r:embed="rId3">
            <a:alphaModFix amt="50000"/>
          </a:blip>
          <a:stretch>
            <a:fillRect/>
          </a:stretch>
        </p:blipFill>
        <p:spPr>
          <a:xfrm>
            <a:off x="6553139" y="1515474"/>
            <a:ext cx="434899" cy="434899"/>
          </a:xfrm>
          <a:prstGeom prst="rect">
            <a:avLst/>
          </a:prstGeom>
          <a:noFill/>
          <a:ln>
            <a:noFill/>
          </a:ln>
        </p:spPr>
      </p:pic>
      <p:sp>
        <p:nvSpPr>
          <p:cNvPr id="554" name="Shape 554"/>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3) New paradigms for user interface and interaction design</a:t>
            </a:r>
          </a:p>
        </p:txBody>
      </p:sp>
      <p:sp>
        <p:nvSpPr>
          <p:cNvPr id="555" name="Shape 555"/>
          <p:cNvSpPr txBox="1"/>
          <p:nvPr/>
        </p:nvSpPr>
        <p:spPr>
          <a:xfrm>
            <a:off x="5934949" y="896400"/>
            <a:ext cx="2271600" cy="513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b="1">
                <a:solidFill>
                  <a:srgbClr val="434343"/>
                </a:solidFill>
                <a:highlight>
                  <a:srgbClr val="FFFFFF"/>
                </a:highlight>
                <a:latin typeface="Quicksand"/>
                <a:ea typeface="Quicksand"/>
                <a:cs typeface="Quicksand"/>
                <a:sym typeface="Quicksand"/>
              </a:rPr>
              <a:t>User in one mode</a:t>
            </a:r>
          </a:p>
        </p:txBody>
      </p:sp>
      <p:sp>
        <p:nvSpPr>
          <p:cNvPr id="556" name="Shape 556"/>
          <p:cNvSpPr txBox="1"/>
          <p:nvPr/>
        </p:nvSpPr>
        <p:spPr>
          <a:xfrm>
            <a:off x="1273975" y="896400"/>
            <a:ext cx="2468699" cy="513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b="1">
                <a:solidFill>
                  <a:srgbClr val="434343"/>
                </a:solidFill>
                <a:highlight>
                  <a:srgbClr val="FFFFFF"/>
                </a:highlight>
                <a:latin typeface="Quicksand"/>
                <a:ea typeface="Quicksand"/>
                <a:cs typeface="Quicksand"/>
                <a:sym typeface="Quicksand"/>
              </a:rPr>
              <a:t>App trap</a:t>
            </a:r>
          </a:p>
        </p:txBody>
      </p:sp>
      <p:sp>
        <p:nvSpPr>
          <p:cNvPr id="557" name="Shape 557"/>
          <p:cNvSpPr/>
          <p:nvPr/>
        </p:nvSpPr>
        <p:spPr>
          <a:xfrm>
            <a:off x="5556948" y="2151007"/>
            <a:ext cx="2427900" cy="685799"/>
          </a:xfrm>
          <a:prstGeom prst="ellipse">
            <a:avLst/>
          </a:prstGeom>
          <a:solidFill>
            <a:srgbClr val="FF8560"/>
          </a:solidFill>
          <a:ln>
            <a:noFill/>
          </a:ln>
        </p:spPr>
        <p:txBody>
          <a:bodyPr lIns="91425" tIns="91425" rIns="91425" bIns="91425" anchor="ctr" anchorCtr="0">
            <a:noAutofit/>
          </a:bodyPr>
          <a:lstStyle/>
          <a:p>
            <a:pPr lvl="0" algn="ctr" rtl="0">
              <a:spcBef>
                <a:spcPts val="0"/>
              </a:spcBef>
              <a:buNone/>
            </a:pPr>
            <a:r>
              <a:rPr lang="en" sz="1000" b="1">
                <a:solidFill>
                  <a:srgbClr val="FFFFFF"/>
                </a:solidFill>
                <a:latin typeface="Quicksand"/>
                <a:ea typeface="Quicksand"/>
                <a:cs typeface="Quicksand"/>
                <a:sym typeface="Quicksand"/>
              </a:rPr>
              <a:t>Natural interfaces</a:t>
            </a:r>
          </a:p>
          <a:p>
            <a:pPr lvl="0" algn="ctr" rtl="0">
              <a:spcBef>
                <a:spcPts val="0"/>
              </a:spcBef>
              <a:buNone/>
            </a:pPr>
            <a:r>
              <a:rPr lang="en" sz="1000">
                <a:solidFill>
                  <a:srgbClr val="FFFFFF"/>
                </a:solidFill>
                <a:latin typeface="Karla"/>
                <a:ea typeface="Karla"/>
                <a:cs typeface="Karla"/>
                <a:sym typeface="Karla"/>
              </a:rPr>
              <a:t> voice, gestural, touch, etc</a:t>
            </a:r>
          </a:p>
        </p:txBody>
      </p:sp>
      <p:grpSp>
        <p:nvGrpSpPr>
          <p:cNvPr id="558" name="Shape 558"/>
          <p:cNvGrpSpPr/>
          <p:nvPr/>
        </p:nvGrpSpPr>
        <p:grpSpPr>
          <a:xfrm>
            <a:off x="2345875" y="1958700"/>
            <a:ext cx="415812" cy="415800"/>
            <a:chOff x="3141625" y="1331862"/>
            <a:chExt cx="415812" cy="415800"/>
          </a:xfrm>
        </p:grpSpPr>
        <p:sp>
          <p:nvSpPr>
            <p:cNvPr id="559" name="Shape 559"/>
            <p:cNvSpPr/>
            <p:nvPr/>
          </p:nvSpPr>
          <p:spPr>
            <a:xfrm>
              <a:off x="3141625" y="1331862"/>
              <a:ext cx="415800" cy="415800"/>
            </a:xfrm>
            <a:prstGeom prst="roundRect">
              <a:avLst>
                <a:gd name="adj" fmla="val 16667"/>
              </a:avLst>
            </a:prstGeom>
            <a:solidFill>
              <a:srgbClr val="FF8560"/>
            </a:solidFill>
            <a:ln>
              <a:noFill/>
            </a:ln>
          </p:spPr>
          <p:txBody>
            <a:bodyPr lIns="91425" tIns="91425" rIns="91425" bIns="91425" anchor="ctr" anchorCtr="0">
              <a:noAutofit/>
            </a:bodyPr>
            <a:lstStyle/>
            <a:p>
              <a:pPr lvl="0" algn="ctr" rtl="0">
                <a:spcBef>
                  <a:spcPts val="0"/>
                </a:spcBef>
                <a:buNone/>
              </a:pPr>
              <a:endParaRPr sz="700" b="1">
                <a:solidFill>
                  <a:srgbClr val="FFFFFF"/>
                </a:solidFill>
              </a:endParaRPr>
            </a:p>
          </p:txBody>
        </p:sp>
        <p:sp>
          <p:nvSpPr>
            <p:cNvPr id="560" name="Shape 560"/>
            <p:cNvSpPr/>
            <p:nvPr/>
          </p:nvSpPr>
          <p:spPr>
            <a:xfrm>
              <a:off x="3141637" y="1331862"/>
              <a:ext cx="415800" cy="415800"/>
            </a:xfrm>
            <a:prstGeom prst="roundRect">
              <a:avLst>
                <a:gd name="adj" fmla="val 16667"/>
              </a:avLst>
            </a:prstGeom>
            <a:solidFill>
              <a:srgbClr val="000000">
                <a:alpha val="31540"/>
              </a:srgbClr>
            </a:solidFill>
            <a:ln>
              <a:noFill/>
            </a:ln>
          </p:spPr>
          <p:txBody>
            <a:bodyPr lIns="91425" tIns="91425" rIns="91425" bIns="91425" anchor="ctr" anchorCtr="0">
              <a:noAutofit/>
            </a:bodyPr>
            <a:lstStyle/>
            <a:p>
              <a:pPr lvl="0" algn="ctr" rtl="0">
                <a:spcBef>
                  <a:spcPts val="0"/>
                </a:spcBef>
                <a:buNone/>
              </a:pPr>
              <a:endParaRPr sz="700" b="1">
                <a:solidFill>
                  <a:srgbClr val="FFFFFF"/>
                </a:solidFill>
              </a:endParaRPr>
            </a:p>
          </p:txBody>
        </p:sp>
      </p:grpSp>
      <p:sp>
        <p:nvSpPr>
          <p:cNvPr id="561" name="Shape 561"/>
          <p:cNvSpPr/>
          <p:nvPr/>
        </p:nvSpPr>
        <p:spPr>
          <a:xfrm>
            <a:off x="2347387" y="1932612"/>
            <a:ext cx="415800" cy="415800"/>
          </a:xfrm>
          <a:prstGeom prst="roundRect">
            <a:avLst>
              <a:gd name="adj" fmla="val 16667"/>
            </a:avLst>
          </a:prstGeom>
          <a:solidFill>
            <a:srgbClr val="FF8560"/>
          </a:solidFill>
          <a:ln>
            <a:noFill/>
          </a:ln>
        </p:spPr>
        <p:txBody>
          <a:bodyPr lIns="91425" tIns="91425" rIns="91425" bIns="91425" anchor="ctr" anchorCtr="0">
            <a:noAutofit/>
          </a:bodyPr>
          <a:lstStyle/>
          <a:p>
            <a:pPr lvl="0" algn="ctr" rtl="0">
              <a:spcBef>
                <a:spcPts val="0"/>
              </a:spcBef>
              <a:buNone/>
            </a:pPr>
            <a:r>
              <a:rPr lang="en" sz="700" b="1">
                <a:solidFill>
                  <a:srgbClr val="FFFFFF"/>
                </a:solidFill>
              </a:rPr>
              <a:t>App</a:t>
            </a:r>
          </a:p>
        </p:txBody>
      </p:sp>
      <p:sp>
        <p:nvSpPr>
          <p:cNvPr id="562" name="Shape 562"/>
          <p:cNvSpPr/>
          <p:nvPr/>
        </p:nvSpPr>
        <p:spPr>
          <a:xfrm>
            <a:off x="5344285" y="917250"/>
            <a:ext cx="471899" cy="471899"/>
          </a:xfrm>
          <a:prstGeom prst="ellipse">
            <a:avLst/>
          </a:prstGeom>
          <a:solidFill>
            <a:srgbClr val="0F9D58"/>
          </a:solidFill>
          <a:ln>
            <a:noFill/>
          </a:ln>
        </p:spPr>
        <p:txBody>
          <a:bodyPr lIns="91425" tIns="91425" rIns="91425" bIns="91425" anchor="ctr" anchorCtr="0">
            <a:noAutofit/>
          </a:bodyPr>
          <a:lstStyle/>
          <a:p>
            <a:pPr lvl="0">
              <a:spcBef>
                <a:spcPts val="0"/>
              </a:spcBef>
              <a:buNone/>
            </a:pPr>
            <a:endParaRPr/>
          </a:p>
        </p:txBody>
      </p:sp>
      <p:sp>
        <p:nvSpPr>
          <p:cNvPr id="563" name="Shape 563"/>
          <p:cNvSpPr/>
          <p:nvPr/>
        </p:nvSpPr>
        <p:spPr>
          <a:xfrm>
            <a:off x="701787" y="917250"/>
            <a:ext cx="471899" cy="471899"/>
          </a:xfrm>
          <a:prstGeom prst="ellipse">
            <a:avLst/>
          </a:prstGeom>
          <a:solidFill>
            <a:srgbClr val="D84437"/>
          </a:solidFill>
          <a:ln>
            <a:noFill/>
          </a:ln>
        </p:spPr>
        <p:txBody>
          <a:bodyPr lIns="91425" tIns="91425" rIns="91425" bIns="91425" anchor="ctr" anchorCtr="0">
            <a:noAutofit/>
          </a:bodyPr>
          <a:lstStyle/>
          <a:p>
            <a:pPr lvl="0">
              <a:spcBef>
                <a:spcPts val="0"/>
              </a:spcBef>
              <a:buNone/>
            </a:pPr>
            <a:endParaRPr/>
          </a:p>
        </p:txBody>
      </p:sp>
      <p:pic>
        <p:nvPicPr>
          <p:cNvPr id="564" name="Shape 564"/>
          <p:cNvPicPr preferRelativeResize="0"/>
          <p:nvPr/>
        </p:nvPicPr>
        <p:blipFill>
          <a:blip r:embed="rId11">
            <a:alphaModFix/>
          </a:blip>
          <a:stretch>
            <a:fillRect/>
          </a:stretch>
        </p:blipFill>
        <p:spPr>
          <a:xfrm>
            <a:off x="5440260" y="1013225"/>
            <a:ext cx="279949" cy="279949"/>
          </a:xfrm>
          <a:prstGeom prst="rect">
            <a:avLst/>
          </a:prstGeom>
          <a:noFill/>
          <a:ln>
            <a:noFill/>
          </a:ln>
        </p:spPr>
      </p:pic>
      <p:pic>
        <p:nvPicPr>
          <p:cNvPr id="565" name="Shape 565"/>
          <p:cNvPicPr preferRelativeResize="0"/>
          <p:nvPr/>
        </p:nvPicPr>
        <p:blipFill>
          <a:blip r:embed="rId12">
            <a:alphaModFix/>
          </a:blip>
          <a:stretch>
            <a:fillRect/>
          </a:stretch>
        </p:blipFill>
        <p:spPr>
          <a:xfrm>
            <a:off x="797762" y="1013225"/>
            <a:ext cx="279949" cy="279949"/>
          </a:xfrm>
          <a:prstGeom prst="rect">
            <a:avLst/>
          </a:prstGeom>
          <a:noFill/>
          <a:ln>
            <a:noFill/>
          </a:ln>
        </p:spPr>
      </p:pic>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Shape 570"/>
          <p:cNvPicPr preferRelativeResize="0"/>
          <p:nvPr/>
        </p:nvPicPr>
        <p:blipFill rotWithShape="1">
          <a:blip r:embed="rId3">
            <a:alphaModFix/>
          </a:blip>
          <a:srcRect l="5556" t="4338" r="3211" b="6015"/>
          <a:stretch/>
        </p:blipFill>
        <p:spPr>
          <a:xfrm>
            <a:off x="3104350" y="2942750"/>
            <a:ext cx="2787575" cy="1465699"/>
          </a:xfrm>
          <a:prstGeom prst="rect">
            <a:avLst/>
          </a:prstGeom>
          <a:noFill/>
          <a:ln>
            <a:noFill/>
          </a:ln>
        </p:spPr>
      </p:pic>
      <p:sp>
        <p:nvSpPr>
          <p:cNvPr id="571" name="Shape 571"/>
          <p:cNvSpPr txBox="1"/>
          <p:nvPr/>
        </p:nvSpPr>
        <p:spPr>
          <a:xfrm>
            <a:off x="1486300" y="156725"/>
            <a:ext cx="6725400" cy="179999"/>
          </a:xfrm>
          <a:prstGeom prst="rect">
            <a:avLst/>
          </a:prstGeom>
          <a:noFill/>
          <a:ln>
            <a:noFill/>
          </a:ln>
        </p:spPr>
        <p:txBody>
          <a:bodyPr lIns="91425" tIns="91425" rIns="91425" bIns="91425" anchor="ctr" anchorCtr="0">
            <a:noAutofit/>
          </a:bodyPr>
          <a:lstStyle/>
          <a:p>
            <a:pPr lvl="0" algn="ctr" rtl="0">
              <a:spcBef>
                <a:spcPts val="0"/>
              </a:spcBef>
              <a:buNone/>
            </a:pPr>
            <a:r>
              <a:rPr lang="en" b="1">
                <a:solidFill>
                  <a:srgbClr val="FFFFFF"/>
                </a:solidFill>
                <a:latin typeface="Karla"/>
                <a:ea typeface="Karla"/>
                <a:cs typeface="Karla"/>
                <a:sym typeface="Karla"/>
              </a:rPr>
              <a:t>in summary, start formulating some principles for our point of view...</a:t>
            </a:r>
          </a:p>
        </p:txBody>
      </p:sp>
      <p:pic>
        <p:nvPicPr>
          <p:cNvPr id="572" name="Shape 572"/>
          <p:cNvPicPr preferRelativeResize="0"/>
          <p:nvPr/>
        </p:nvPicPr>
        <p:blipFill rotWithShape="1">
          <a:blip r:embed="rId4">
            <a:alphaModFix/>
          </a:blip>
          <a:srcRect l="44054" r="1797"/>
          <a:stretch/>
        </p:blipFill>
        <p:spPr>
          <a:xfrm>
            <a:off x="6116906" y="2074585"/>
            <a:ext cx="2456518" cy="2383213"/>
          </a:xfrm>
          <a:prstGeom prst="rect">
            <a:avLst/>
          </a:prstGeom>
          <a:noFill/>
          <a:ln>
            <a:noFill/>
          </a:ln>
        </p:spPr>
      </p:pic>
      <p:pic>
        <p:nvPicPr>
          <p:cNvPr id="573" name="Shape 573"/>
          <p:cNvPicPr preferRelativeResize="0"/>
          <p:nvPr/>
        </p:nvPicPr>
        <p:blipFill rotWithShape="1">
          <a:blip r:embed="rId5">
            <a:alphaModFix/>
          </a:blip>
          <a:srcRect r="15347"/>
          <a:stretch/>
        </p:blipFill>
        <p:spPr>
          <a:xfrm>
            <a:off x="511120" y="2944998"/>
            <a:ext cx="2593322" cy="1465677"/>
          </a:xfrm>
          <a:prstGeom prst="rect">
            <a:avLst/>
          </a:prstGeom>
          <a:noFill/>
          <a:ln>
            <a:noFill/>
          </a:ln>
        </p:spPr>
      </p:pic>
      <p:sp>
        <p:nvSpPr>
          <p:cNvPr id="574" name="Shape 574"/>
          <p:cNvSpPr/>
          <p:nvPr/>
        </p:nvSpPr>
        <p:spPr>
          <a:xfrm>
            <a:off x="3005796" y="3519899"/>
            <a:ext cx="286199" cy="311399"/>
          </a:xfrm>
          <a:prstGeom prst="rightArrow">
            <a:avLst>
              <a:gd name="adj1" fmla="val 50000"/>
              <a:gd name="adj2" fmla="val 64944"/>
            </a:avLst>
          </a:prstGeom>
          <a:solidFill>
            <a:srgbClr val="FF8560"/>
          </a:solidFill>
          <a:ln>
            <a:noFill/>
          </a:ln>
        </p:spPr>
        <p:txBody>
          <a:bodyPr lIns="91425" tIns="91425" rIns="91425" bIns="91425" anchor="ctr" anchorCtr="0">
            <a:noAutofit/>
          </a:bodyPr>
          <a:lstStyle/>
          <a:p>
            <a:pPr lvl="0" rtl="0">
              <a:spcBef>
                <a:spcPts val="0"/>
              </a:spcBef>
              <a:buNone/>
            </a:pPr>
            <a:endParaRPr/>
          </a:p>
        </p:txBody>
      </p:sp>
      <p:sp>
        <p:nvSpPr>
          <p:cNvPr id="575" name="Shape 575"/>
          <p:cNvSpPr txBox="1"/>
          <p:nvPr/>
        </p:nvSpPr>
        <p:spPr>
          <a:xfrm>
            <a:off x="6116900" y="4178050"/>
            <a:ext cx="2456399" cy="627000"/>
          </a:xfrm>
          <a:prstGeom prst="rect">
            <a:avLst/>
          </a:prstGeom>
          <a:solidFill>
            <a:srgbClr val="EFEFEF"/>
          </a:solidFill>
          <a:ln>
            <a:noFill/>
          </a:ln>
        </p:spPr>
        <p:txBody>
          <a:bodyPr lIns="91425" tIns="91425" rIns="91425" bIns="91425" anchor="ctr" anchorCtr="0">
            <a:noAutofit/>
          </a:bodyPr>
          <a:lstStyle/>
          <a:p>
            <a:pPr lvl="0" algn="ctr" rtl="0">
              <a:spcBef>
                <a:spcPts val="0"/>
              </a:spcBef>
              <a:buNone/>
            </a:pPr>
            <a:r>
              <a:rPr lang="en" sz="1200" b="1">
                <a:solidFill>
                  <a:srgbClr val="666666"/>
                </a:solidFill>
                <a:latin typeface="Karla"/>
                <a:ea typeface="Karla"/>
                <a:cs typeface="Karla"/>
                <a:sym typeface="Karla"/>
              </a:rPr>
              <a:t>Mouse &amp; keyboard reimagined as interactive textile</a:t>
            </a:r>
          </a:p>
          <a:p>
            <a:pPr lvl="0" algn="ctr" rtl="0">
              <a:spcBef>
                <a:spcPts val="0"/>
              </a:spcBef>
              <a:buNone/>
            </a:pPr>
            <a:r>
              <a:rPr lang="en" sz="1000" i="1">
                <a:solidFill>
                  <a:srgbClr val="666666"/>
                </a:solidFill>
                <a:latin typeface="Karla"/>
                <a:ea typeface="Karla"/>
                <a:cs typeface="Karla"/>
                <a:sym typeface="Karla"/>
              </a:rPr>
              <a:t>Project Jacquard from Google ATAP</a:t>
            </a:r>
          </a:p>
        </p:txBody>
      </p:sp>
      <p:sp>
        <p:nvSpPr>
          <p:cNvPr id="576" name="Shape 576"/>
          <p:cNvSpPr txBox="1"/>
          <p:nvPr/>
        </p:nvSpPr>
        <p:spPr>
          <a:xfrm>
            <a:off x="511100" y="4344375"/>
            <a:ext cx="5380799" cy="460800"/>
          </a:xfrm>
          <a:prstGeom prst="rect">
            <a:avLst/>
          </a:prstGeom>
          <a:solidFill>
            <a:srgbClr val="EFEFEF"/>
          </a:solidFill>
          <a:ln>
            <a:noFill/>
          </a:ln>
        </p:spPr>
        <p:txBody>
          <a:bodyPr lIns="91425" tIns="91425" rIns="91425" bIns="91425" anchor="ctr" anchorCtr="0">
            <a:noAutofit/>
          </a:bodyPr>
          <a:lstStyle/>
          <a:p>
            <a:pPr lvl="0" algn="ctr" rtl="0">
              <a:spcBef>
                <a:spcPts val="0"/>
              </a:spcBef>
              <a:buNone/>
            </a:pPr>
            <a:r>
              <a:rPr lang="en" sz="1200" b="1">
                <a:solidFill>
                  <a:srgbClr val="666666"/>
                </a:solidFill>
                <a:latin typeface="Karla"/>
                <a:ea typeface="Karla"/>
                <a:cs typeface="Karla"/>
                <a:sym typeface="Karla"/>
              </a:rPr>
              <a:t>Traditional maps reimagined as smart navigation for bicycles</a:t>
            </a:r>
          </a:p>
          <a:p>
            <a:pPr lvl="0" algn="ctr" rtl="0">
              <a:spcBef>
                <a:spcPts val="0"/>
              </a:spcBef>
              <a:buNone/>
            </a:pPr>
            <a:r>
              <a:rPr lang="en" sz="1000" i="1">
                <a:solidFill>
                  <a:srgbClr val="666666"/>
                </a:solidFill>
                <a:latin typeface="Karla"/>
                <a:ea typeface="Karla"/>
                <a:cs typeface="Karla"/>
                <a:sym typeface="Karla"/>
              </a:rPr>
              <a:t>BeeLine</a:t>
            </a:r>
          </a:p>
        </p:txBody>
      </p:sp>
      <p:pic>
        <p:nvPicPr>
          <p:cNvPr id="577" name="Shape 577"/>
          <p:cNvPicPr preferRelativeResize="0"/>
          <p:nvPr/>
        </p:nvPicPr>
        <p:blipFill rotWithShape="1">
          <a:blip r:embed="rId6">
            <a:alphaModFix/>
          </a:blip>
          <a:srcRect l="4026" t="67525" r="23557" b="3978"/>
          <a:stretch/>
        </p:blipFill>
        <p:spPr>
          <a:xfrm>
            <a:off x="6065442" y="977600"/>
            <a:ext cx="2595680" cy="846777"/>
          </a:xfrm>
          <a:prstGeom prst="rect">
            <a:avLst/>
          </a:prstGeom>
          <a:noFill/>
          <a:ln>
            <a:noFill/>
          </a:ln>
        </p:spPr>
      </p:pic>
      <p:sp>
        <p:nvSpPr>
          <p:cNvPr id="578" name="Shape 578"/>
          <p:cNvSpPr/>
          <p:nvPr/>
        </p:nvSpPr>
        <p:spPr>
          <a:xfrm rot="5400000">
            <a:off x="7183550" y="1962492"/>
            <a:ext cx="323099" cy="298500"/>
          </a:xfrm>
          <a:prstGeom prst="rightArrow">
            <a:avLst>
              <a:gd name="adj1" fmla="val 50000"/>
              <a:gd name="adj2" fmla="val 67135"/>
            </a:avLst>
          </a:prstGeom>
          <a:solidFill>
            <a:srgbClr val="FF8560"/>
          </a:solidFill>
          <a:ln>
            <a:noFill/>
          </a:ln>
        </p:spPr>
        <p:txBody>
          <a:bodyPr lIns="91425" tIns="91425" rIns="91425" bIns="91425" anchor="ctr" anchorCtr="0">
            <a:noAutofit/>
          </a:bodyPr>
          <a:lstStyle/>
          <a:p>
            <a:pPr lvl="0" rtl="0">
              <a:spcBef>
                <a:spcPts val="0"/>
              </a:spcBef>
              <a:buNone/>
            </a:pPr>
            <a:endParaRPr/>
          </a:p>
        </p:txBody>
      </p:sp>
      <p:pic>
        <p:nvPicPr>
          <p:cNvPr id="579" name="Shape 579"/>
          <p:cNvPicPr preferRelativeResize="0"/>
          <p:nvPr/>
        </p:nvPicPr>
        <p:blipFill rotWithShape="1">
          <a:blip r:embed="rId7">
            <a:alphaModFix/>
          </a:blip>
          <a:srcRect l="2125" t="13976" r="1265" b="16660"/>
          <a:stretch/>
        </p:blipFill>
        <p:spPr>
          <a:xfrm>
            <a:off x="3104325" y="931450"/>
            <a:ext cx="2787576" cy="1334100"/>
          </a:xfrm>
          <a:prstGeom prst="rect">
            <a:avLst/>
          </a:prstGeom>
          <a:noFill/>
          <a:ln>
            <a:noFill/>
          </a:ln>
        </p:spPr>
      </p:pic>
      <p:sp>
        <p:nvSpPr>
          <p:cNvPr id="580" name="Shape 580"/>
          <p:cNvSpPr txBox="1"/>
          <p:nvPr/>
        </p:nvSpPr>
        <p:spPr>
          <a:xfrm>
            <a:off x="511100" y="2265550"/>
            <a:ext cx="5380799" cy="460800"/>
          </a:xfrm>
          <a:prstGeom prst="rect">
            <a:avLst/>
          </a:prstGeom>
          <a:solidFill>
            <a:srgbClr val="EFEFEF"/>
          </a:solidFill>
          <a:ln>
            <a:noFill/>
          </a:ln>
        </p:spPr>
        <p:txBody>
          <a:bodyPr lIns="91425" tIns="91425" rIns="91425" bIns="91425" anchor="ctr" anchorCtr="0">
            <a:noAutofit/>
          </a:bodyPr>
          <a:lstStyle/>
          <a:p>
            <a:pPr lvl="0" algn="ctr" rtl="0">
              <a:spcBef>
                <a:spcPts val="0"/>
              </a:spcBef>
              <a:buNone/>
            </a:pPr>
            <a:r>
              <a:rPr lang="en" sz="1200" b="1">
                <a:solidFill>
                  <a:srgbClr val="666666"/>
                </a:solidFill>
                <a:latin typeface="Karla"/>
                <a:ea typeface="Karla"/>
                <a:cs typeface="Karla"/>
                <a:sym typeface="Karla"/>
              </a:rPr>
              <a:t>Music player reimagined as tactile experience</a:t>
            </a:r>
          </a:p>
          <a:p>
            <a:pPr lvl="0" algn="ctr" rtl="0">
              <a:spcBef>
                <a:spcPts val="0"/>
              </a:spcBef>
              <a:buNone/>
            </a:pPr>
            <a:r>
              <a:rPr lang="en" sz="1000" i="1">
                <a:solidFill>
                  <a:srgbClr val="666666"/>
                </a:solidFill>
                <a:latin typeface="Karla"/>
                <a:ea typeface="Karla"/>
                <a:cs typeface="Karla"/>
                <a:sym typeface="Karla"/>
              </a:rPr>
              <a:t>Dial Player, RCA</a:t>
            </a:r>
          </a:p>
        </p:txBody>
      </p:sp>
      <p:sp>
        <p:nvSpPr>
          <p:cNvPr id="581" name="Shape 581"/>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3) Reimagining interaction with ‘things’ beyond traditional interfaces</a:t>
            </a:r>
          </a:p>
        </p:txBody>
      </p:sp>
      <p:pic>
        <p:nvPicPr>
          <p:cNvPr id="582" name="Shape 582"/>
          <p:cNvPicPr preferRelativeResize="0"/>
          <p:nvPr/>
        </p:nvPicPr>
        <p:blipFill rotWithShape="1">
          <a:blip r:embed="rId8">
            <a:alphaModFix/>
          </a:blip>
          <a:srcRect l="8931" t="18232" r="11961" b="19520"/>
          <a:stretch/>
        </p:blipFill>
        <p:spPr>
          <a:xfrm>
            <a:off x="511024" y="927044"/>
            <a:ext cx="2593324" cy="1338505"/>
          </a:xfrm>
          <a:prstGeom prst="rect">
            <a:avLst/>
          </a:prstGeom>
          <a:noFill/>
          <a:ln>
            <a:noFill/>
          </a:ln>
        </p:spPr>
      </p:pic>
      <p:sp>
        <p:nvSpPr>
          <p:cNvPr id="583" name="Shape 583"/>
          <p:cNvSpPr/>
          <p:nvPr/>
        </p:nvSpPr>
        <p:spPr>
          <a:xfrm>
            <a:off x="3005796" y="1434317"/>
            <a:ext cx="286199" cy="311399"/>
          </a:xfrm>
          <a:prstGeom prst="rightArrow">
            <a:avLst>
              <a:gd name="adj1" fmla="val 50000"/>
              <a:gd name="adj2" fmla="val 64944"/>
            </a:avLst>
          </a:prstGeom>
          <a:solidFill>
            <a:srgbClr val="FF8560"/>
          </a:solidFill>
          <a:ln>
            <a:noFill/>
          </a:ln>
        </p:spPr>
        <p:txBody>
          <a:bodyPr lIns="91425" tIns="91425" rIns="91425" bIns="91425" anchor="ctr" anchorCtr="0">
            <a:noAutofit/>
          </a:bodyPr>
          <a:lstStyle/>
          <a:p>
            <a:pPr lvl="0">
              <a:spcBef>
                <a:spcPts val="0"/>
              </a:spcBef>
              <a:buNone/>
            </a:pPr>
            <a:endParaRPr/>
          </a:p>
        </p:txBody>
      </p:sp>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ctrTitle"/>
          </p:nvPr>
        </p:nvSpPr>
        <p:spPr>
          <a:xfrm>
            <a:off x="273875" y="2142300"/>
            <a:ext cx="3920400" cy="1424100"/>
          </a:xfrm>
          <a:prstGeom prst="rect">
            <a:avLst/>
          </a:prstGeom>
        </p:spPr>
        <p:txBody>
          <a:bodyPr lIns="91425" tIns="91425" rIns="91425" bIns="91425" anchor="t" anchorCtr="0">
            <a:noAutofit/>
          </a:bodyPr>
          <a:lstStyle/>
          <a:p>
            <a:pPr lvl="0" rtl="0">
              <a:spcBef>
                <a:spcPts val="0"/>
              </a:spcBef>
              <a:buClr>
                <a:schemeClr val="dk1"/>
              </a:buClr>
              <a:buSzPct val="45833"/>
              <a:buFont typeface="Arial"/>
              <a:buNone/>
            </a:pPr>
            <a:r>
              <a:rPr lang="en" sz="2400" b="1" dirty="0" smtClean="0">
                <a:solidFill>
                  <a:srgbClr val="FF8560"/>
                </a:solidFill>
                <a:latin typeface="Quicksand"/>
                <a:ea typeface="Quicksand"/>
                <a:cs typeface="Quicksand"/>
                <a:sym typeface="Quicksand"/>
              </a:rPr>
              <a:t>IoT</a:t>
            </a:r>
            <a:r>
              <a:rPr lang="en-US" sz="2400" b="1" dirty="0" smtClean="0">
                <a:solidFill>
                  <a:srgbClr val="FF8560"/>
                </a:solidFill>
                <a:latin typeface="Quicksand"/>
                <a:ea typeface="Quicksand"/>
                <a:cs typeface="Quicksand"/>
                <a:sym typeface="Quicksand"/>
              </a:rPr>
              <a:t> Hardware</a:t>
            </a:r>
            <a:endParaRPr lang="en" sz="2400" b="1" dirty="0">
              <a:solidFill>
                <a:srgbClr val="FF8560"/>
              </a:solidFill>
              <a:latin typeface="Quicksand"/>
              <a:ea typeface="Quicksand"/>
              <a:cs typeface="Quicksand"/>
              <a:sym typeface="Quicksand"/>
            </a:endParaRPr>
          </a:p>
          <a:p>
            <a:pPr lvl="0" rtl="0">
              <a:spcBef>
                <a:spcPts val="0"/>
              </a:spcBef>
              <a:buClr>
                <a:schemeClr val="dk1"/>
              </a:buClr>
              <a:buSzPct val="68750"/>
              <a:buFont typeface="Arial"/>
              <a:buNone/>
            </a:pPr>
            <a:r>
              <a:rPr lang="en" sz="1600" dirty="0">
                <a:solidFill>
                  <a:srgbClr val="434343"/>
                </a:solidFill>
                <a:latin typeface="Karla"/>
                <a:ea typeface="Karla"/>
                <a:cs typeface="Karla"/>
                <a:sym typeface="Karla"/>
              </a:rPr>
              <a:t>Network of electronic gadgets, software and sensors -&gt; enables these objects to collect and exchange data</a:t>
            </a:r>
          </a:p>
        </p:txBody>
      </p:sp>
      <p:sp>
        <p:nvSpPr>
          <p:cNvPr id="594" name="Shape 594"/>
          <p:cNvSpPr txBox="1">
            <a:spLocks noGrp="1"/>
          </p:cNvSpPr>
          <p:nvPr>
            <p:ph type="ctrTitle" idx="2"/>
          </p:nvPr>
        </p:nvSpPr>
        <p:spPr>
          <a:xfrm>
            <a:off x="5130025" y="2142300"/>
            <a:ext cx="3546899" cy="1424100"/>
          </a:xfrm>
          <a:prstGeom prst="rect">
            <a:avLst/>
          </a:prstGeom>
        </p:spPr>
        <p:txBody>
          <a:bodyPr lIns="91425" tIns="91425" rIns="91425" bIns="91425" anchor="t" anchorCtr="0">
            <a:noAutofit/>
          </a:bodyPr>
          <a:lstStyle/>
          <a:p>
            <a:pPr lvl="0" algn="ctr" rtl="0">
              <a:spcBef>
                <a:spcPts val="0"/>
              </a:spcBef>
              <a:buNone/>
            </a:pPr>
            <a:r>
              <a:rPr lang="en" sz="2400" b="1" dirty="0" smtClean="0">
                <a:solidFill>
                  <a:srgbClr val="FF8560"/>
                </a:solidFill>
                <a:latin typeface="Quicksand"/>
                <a:ea typeface="Quicksand"/>
                <a:cs typeface="Quicksand"/>
                <a:sym typeface="Quicksand"/>
              </a:rPr>
              <a:t>IoT</a:t>
            </a:r>
            <a:r>
              <a:rPr lang="en-US" sz="2400" b="1" dirty="0" smtClean="0">
                <a:solidFill>
                  <a:srgbClr val="FF8560"/>
                </a:solidFill>
                <a:latin typeface="Quicksand"/>
                <a:ea typeface="Quicksand"/>
                <a:cs typeface="Quicksand"/>
                <a:sym typeface="Quicksand"/>
              </a:rPr>
              <a:t> Software</a:t>
            </a:r>
            <a:endParaRPr lang="en" sz="2400" b="1" dirty="0">
              <a:solidFill>
                <a:srgbClr val="FF8560"/>
              </a:solidFill>
              <a:latin typeface="Quicksand"/>
              <a:ea typeface="Quicksand"/>
              <a:cs typeface="Quicksand"/>
              <a:sym typeface="Quicksand"/>
            </a:endParaRPr>
          </a:p>
          <a:p>
            <a:pPr lvl="0" rtl="0">
              <a:spcBef>
                <a:spcPts val="0"/>
              </a:spcBef>
              <a:buNone/>
            </a:pPr>
            <a:r>
              <a:rPr lang="en" sz="1600" dirty="0">
                <a:solidFill>
                  <a:srgbClr val="434343"/>
                </a:solidFill>
                <a:latin typeface="Karla"/>
                <a:ea typeface="Karla"/>
                <a:cs typeface="Karla"/>
                <a:sym typeface="Karla"/>
              </a:rPr>
              <a:t>Collection of fluid relationships -&gt; between people, objects and spaces</a:t>
            </a:r>
          </a:p>
        </p:txBody>
      </p:sp>
      <p:cxnSp>
        <p:nvCxnSpPr>
          <p:cNvPr id="595" name="Shape 595"/>
          <p:cNvCxnSpPr>
            <a:stCxn id="596" idx="2"/>
          </p:cNvCxnSpPr>
          <p:nvPr/>
        </p:nvCxnSpPr>
        <p:spPr>
          <a:xfrm>
            <a:off x="4572000" y="552000"/>
            <a:ext cx="0" cy="4604700"/>
          </a:xfrm>
          <a:prstGeom prst="straightConnector1">
            <a:avLst/>
          </a:prstGeom>
          <a:noFill/>
          <a:ln w="9525" cap="flat" cmpd="sng">
            <a:solidFill>
              <a:srgbClr val="CCCCCC"/>
            </a:solidFill>
            <a:prstDash val="solid"/>
            <a:round/>
            <a:headEnd type="none" w="lg" len="lg"/>
            <a:tailEnd type="none" w="lg" len="lg"/>
          </a:ln>
        </p:spPr>
      </p:cxnSp>
      <p:sp>
        <p:nvSpPr>
          <p:cNvPr id="597" name="Shape 597"/>
          <p:cNvSpPr/>
          <p:nvPr/>
        </p:nvSpPr>
        <p:spPr>
          <a:xfrm>
            <a:off x="4401587" y="2595450"/>
            <a:ext cx="521100" cy="517800"/>
          </a:xfrm>
          <a:prstGeom prst="rightArrow">
            <a:avLst>
              <a:gd name="adj1" fmla="val 50000"/>
              <a:gd name="adj2" fmla="val 67726"/>
            </a:avLst>
          </a:prstGeom>
          <a:solidFill>
            <a:srgbClr val="FF8560"/>
          </a:solidFill>
          <a:ln>
            <a:noFill/>
          </a:ln>
        </p:spPr>
        <p:txBody>
          <a:bodyPr lIns="91425" tIns="91425" rIns="91425" bIns="91425" anchor="ctr" anchorCtr="0">
            <a:noAutofit/>
          </a:bodyPr>
          <a:lstStyle/>
          <a:p>
            <a:pPr lvl="0">
              <a:spcBef>
                <a:spcPts val="0"/>
              </a:spcBef>
              <a:buNone/>
            </a:pPr>
            <a:endParaRPr/>
          </a:p>
        </p:txBody>
      </p:sp>
      <p:sp>
        <p:nvSpPr>
          <p:cNvPr id="598" name="Shape 598"/>
          <p:cNvSpPr txBox="1">
            <a:spLocks noGrp="1"/>
          </p:cNvSpPr>
          <p:nvPr>
            <p:ph type="ctrTitle" idx="3"/>
          </p:nvPr>
        </p:nvSpPr>
        <p:spPr>
          <a:xfrm>
            <a:off x="7448625" y="4811400"/>
            <a:ext cx="1695599" cy="332099"/>
          </a:xfrm>
          <a:prstGeom prst="rect">
            <a:avLst/>
          </a:prstGeom>
        </p:spPr>
        <p:txBody>
          <a:bodyPr lIns="91425" tIns="91425" rIns="91425" bIns="91425" anchor="t" anchorCtr="0">
            <a:noAutofit/>
          </a:bodyPr>
          <a:lstStyle/>
          <a:p>
            <a:pPr lvl="0" rtl="0">
              <a:spcBef>
                <a:spcPts val="0"/>
              </a:spcBef>
              <a:buNone/>
            </a:pPr>
            <a:r>
              <a:rPr lang="en" sz="700" b="1" u="sng">
                <a:solidFill>
                  <a:srgbClr val="8267B2"/>
                </a:solidFill>
                <a:latin typeface="Karla"/>
                <a:ea typeface="Karla"/>
                <a:cs typeface="Karla"/>
                <a:sym typeface="Karla"/>
                <a:hlinkClick r:id="rId3"/>
              </a:rPr>
              <a:t>Reference: Usman Haque</a:t>
            </a:r>
          </a:p>
        </p:txBody>
      </p:sp>
      <p:sp>
        <p:nvSpPr>
          <p:cNvPr id="596" name="Shape 596"/>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A perspective we like...</a:t>
            </a:r>
          </a:p>
        </p:txBody>
      </p:sp>
    </p:spTree>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Shape 620"/>
          <p:cNvPicPr preferRelativeResize="0"/>
          <p:nvPr/>
        </p:nvPicPr>
        <p:blipFill>
          <a:blip r:embed="rId3">
            <a:alphaModFix/>
          </a:blip>
          <a:stretch>
            <a:fillRect/>
          </a:stretch>
        </p:blipFill>
        <p:spPr>
          <a:xfrm>
            <a:off x="0" y="2575"/>
            <a:ext cx="2279546" cy="4092650"/>
          </a:xfrm>
          <a:prstGeom prst="rect">
            <a:avLst/>
          </a:prstGeom>
          <a:noFill/>
          <a:ln>
            <a:noFill/>
          </a:ln>
        </p:spPr>
      </p:pic>
      <p:pic>
        <p:nvPicPr>
          <p:cNvPr id="621" name="Shape 621"/>
          <p:cNvPicPr preferRelativeResize="0"/>
          <p:nvPr/>
        </p:nvPicPr>
        <p:blipFill rotWithShape="1">
          <a:blip r:embed="rId4">
            <a:alphaModFix/>
          </a:blip>
          <a:srcRect l="52495" r="9775"/>
          <a:stretch/>
        </p:blipFill>
        <p:spPr>
          <a:xfrm>
            <a:off x="4572002" y="323375"/>
            <a:ext cx="2285999" cy="4039400"/>
          </a:xfrm>
          <a:prstGeom prst="rect">
            <a:avLst/>
          </a:prstGeom>
          <a:noFill/>
          <a:ln>
            <a:noFill/>
          </a:ln>
        </p:spPr>
      </p:pic>
      <p:pic>
        <p:nvPicPr>
          <p:cNvPr id="622" name="Shape 622"/>
          <p:cNvPicPr preferRelativeResize="0"/>
          <p:nvPr/>
        </p:nvPicPr>
        <p:blipFill rotWithShape="1">
          <a:blip r:embed="rId5">
            <a:alphaModFix/>
          </a:blip>
          <a:srcRect l="30518" r="41189" b="24339"/>
          <a:stretch/>
        </p:blipFill>
        <p:spPr>
          <a:xfrm>
            <a:off x="2286002" y="323375"/>
            <a:ext cx="2285997" cy="4039400"/>
          </a:xfrm>
          <a:prstGeom prst="rect">
            <a:avLst/>
          </a:prstGeom>
          <a:noFill/>
          <a:ln>
            <a:noFill/>
          </a:ln>
        </p:spPr>
      </p:pic>
      <p:pic>
        <p:nvPicPr>
          <p:cNvPr id="623" name="Shape 623"/>
          <p:cNvPicPr preferRelativeResize="0"/>
          <p:nvPr/>
        </p:nvPicPr>
        <p:blipFill rotWithShape="1">
          <a:blip r:embed="rId6">
            <a:alphaModFix/>
          </a:blip>
          <a:srcRect l="37419" r="24851"/>
          <a:stretch/>
        </p:blipFill>
        <p:spPr>
          <a:xfrm>
            <a:off x="6858003" y="18650"/>
            <a:ext cx="2285999" cy="4039400"/>
          </a:xfrm>
          <a:prstGeom prst="rect">
            <a:avLst/>
          </a:prstGeom>
          <a:noFill/>
          <a:ln>
            <a:noFill/>
          </a:ln>
        </p:spPr>
      </p:pic>
      <p:sp>
        <p:nvSpPr>
          <p:cNvPr id="624" name="Shape 624"/>
          <p:cNvSpPr txBox="1"/>
          <p:nvPr/>
        </p:nvSpPr>
        <p:spPr>
          <a:xfrm>
            <a:off x="378762" y="214600"/>
            <a:ext cx="8080199" cy="198300"/>
          </a:xfrm>
          <a:prstGeom prst="rect">
            <a:avLst/>
          </a:prstGeom>
          <a:noFill/>
          <a:ln>
            <a:noFill/>
          </a:ln>
        </p:spPr>
        <p:txBody>
          <a:bodyPr lIns="91425" tIns="91425" rIns="91425" bIns="91425" anchor="ctr" anchorCtr="0">
            <a:noAutofit/>
          </a:bodyPr>
          <a:lstStyle/>
          <a:p>
            <a:pPr lvl="0" algn="ctr" rtl="0">
              <a:spcBef>
                <a:spcPts val="0"/>
              </a:spcBef>
              <a:buNone/>
            </a:pPr>
            <a:r>
              <a:rPr lang="en" b="1">
                <a:solidFill>
                  <a:srgbClr val="FFFFFF"/>
                </a:solidFill>
                <a:latin typeface="Karla"/>
                <a:ea typeface="Karla"/>
                <a:cs typeface="Karla"/>
                <a:sym typeface="Karla"/>
              </a:rPr>
              <a:t>The Internet of Things is already amongst us</a:t>
            </a:r>
          </a:p>
        </p:txBody>
      </p:sp>
      <p:sp>
        <p:nvSpPr>
          <p:cNvPr id="625" name="Shape 625"/>
          <p:cNvSpPr/>
          <p:nvPr/>
        </p:nvSpPr>
        <p:spPr>
          <a:xfrm>
            <a:off x="4572000" y="3676975"/>
            <a:ext cx="2286000" cy="1466399"/>
          </a:xfrm>
          <a:prstGeom prst="rect">
            <a:avLst/>
          </a:prstGeom>
          <a:solidFill>
            <a:srgbClr val="FFFFFF"/>
          </a:solidFill>
          <a:ln>
            <a:noFill/>
          </a:ln>
        </p:spPr>
        <p:txBody>
          <a:bodyPr lIns="91425" tIns="91425" rIns="91425" bIns="91425" anchor="t" anchorCtr="0">
            <a:noAutofit/>
          </a:bodyPr>
          <a:lstStyle/>
          <a:p>
            <a:pPr lvl="0" algn="ctr" rtl="0">
              <a:spcBef>
                <a:spcPts val="0"/>
              </a:spcBef>
              <a:buClr>
                <a:schemeClr val="dk1"/>
              </a:buClr>
              <a:buSzPct val="68750"/>
              <a:buFont typeface="Arial"/>
              <a:buNone/>
            </a:pPr>
            <a:r>
              <a:rPr lang="en" sz="1600" i="1">
                <a:solidFill>
                  <a:schemeClr val="dk1"/>
                </a:solidFill>
                <a:latin typeface="Karla"/>
                <a:ea typeface="Karla"/>
                <a:cs typeface="Karla"/>
                <a:sym typeface="Karla"/>
              </a:rPr>
              <a:t>Promote interoperability and stress testing in the wild</a:t>
            </a:r>
          </a:p>
          <a:p>
            <a:pPr lvl="0" algn="ctr" rtl="0">
              <a:spcBef>
                <a:spcPts val="0"/>
              </a:spcBef>
              <a:buNone/>
            </a:pPr>
            <a:endParaRPr sz="1600" i="1">
              <a:latin typeface="Karla"/>
              <a:ea typeface="Karla"/>
              <a:cs typeface="Karla"/>
              <a:sym typeface="Karla"/>
            </a:endParaRPr>
          </a:p>
        </p:txBody>
      </p:sp>
      <p:sp>
        <p:nvSpPr>
          <p:cNvPr id="626" name="Shape 626"/>
          <p:cNvSpPr/>
          <p:nvPr/>
        </p:nvSpPr>
        <p:spPr>
          <a:xfrm>
            <a:off x="2286000" y="3676975"/>
            <a:ext cx="2286000" cy="1466399"/>
          </a:xfrm>
          <a:prstGeom prst="rect">
            <a:avLst/>
          </a:prstGeom>
          <a:solidFill>
            <a:srgbClr val="FFFFFF"/>
          </a:solidFill>
          <a:ln>
            <a:noFill/>
          </a:ln>
        </p:spPr>
        <p:txBody>
          <a:bodyPr lIns="91425" tIns="91425" rIns="91425" bIns="91425" anchor="t" anchorCtr="0">
            <a:noAutofit/>
          </a:bodyPr>
          <a:lstStyle/>
          <a:p>
            <a:pPr lvl="0" algn="ctr" rtl="0">
              <a:spcBef>
                <a:spcPts val="0"/>
              </a:spcBef>
              <a:buNone/>
            </a:pPr>
            <a:r>
              <a:rPr lang="en" sz="1600" i="1">
                <a:solidFill>
                  <a:schemeClr val="dk1"/>
                </a:solidFill>
                <a:latin typeface="Karla"/>
                <a:ea typeface="Karla"/>
                <a:cs typeface="Karla"/>
                <a:sym typeface="Karla"/>
              </a:rPr>
              <a:t>With potential to scale to smart cities</a:t>
            </a:r>
          </a:p>
        </p:txBody>
      </p:sp>
      <p:sp>
        <p:nvSpPr>
          <p:cNvPr id="627" name="Shape 627"/>
          <p:cNvSpPr/>
          <p:nvPr/>
        </p:nvSpPr>
        <p:spPr>
          <a:xfrm>
            <a:off x="6858000" y="3676975"/>
            <a:ext cx="2286000" cy="1466399"/>
          </a:xfrm>
          <a:prstGeom prst="rect">
            <a:avLst/>
          </a:prstGeom>
          <a:solidFill>
            <a:srgbClr val="FFFFFF"/>
          </a:solidFill>
          <a:ln>
            <a:noFill/>
          </a:ln>
        </p:spPr>
        <p:txBody>
          <a:bodyPr lIns="91425" tIns="91425" rIns="91425" bIns="91425" anchor="t" anchorCtr="0">
            <a:noAutofit/>
          </a:bodyPr>
          <a:lstStyle/>
          <a:p>
            <a:pPr lvl="0" algn="ctr" rtl="0">
              <a:spcBef>
                <a:spcPts val="0"/>
              </a:spcBef>
              <a:buClr>
                <a:schemeClr val="dk1"/>
              </a:buClr>
              <a:buSzPct val="68750"/>
              <a:buFont typeface="Arial"/>
              <a:buNone/>
            </a:pPr>
            <a:r>
              <a:rPr lang="en" sz="1600" i="1">
                <a:solidFill>
                  <a:schemeClr val="dk1"/>
                </a:solidFill>
                <a:latin typeface="Karla"/>
                <a:ea typeface="Karla"/>
                <a:cs typeface="Karla"/>
                <a:sym typeface="Karla"/>
              </a:rPr>
              <a:t>Testbed for prototyping &amp; evaluating ideas.</a:t>
            </a:r>
          </a:p>
          <a:p>
            <a:pPr lvl="0" algn="ctr" rtl="0">
              <a:spcBef>
                <a:spcPts val="0"/>
              </a:spcBef>
              <a:buClr>
                <a:schemeClr val="dk1"/>
              </a:buClr>
              <a:buSzPct val="68750"/>
              <a:buFont typeface="Arial"/>
              <a:buNone/>
            </a:pPr>
            <a:r>
              <a:rPr lang="en" sz="1600" i="1">
                <a:solidFill>
                  <a:schemeClr val="dk1"/>
                </a:solidFill>
                <a:latin typeface="Karla"/>
                <a:ea typeface="Karla"/>
                <a:cs typeface="Karla"/>
                <a:sym typeface="Karla"/>
              </a:rPr>
              <a:t>Share, build discover apps to enhance campus life</a:t>
            </a:r>
          </a:p>
          <a:p>
            <a:pPr lvl="0" algn="ctr" rtl="0">
              <a:spcBef>
                <a:spcPts val="0"/>
              </a:spcBef>
              <a:buNone/>
            </a:pPr>
            <a:endParaRPr sz="1600" i="1">
              <a:latin typeface="Karla"/>
              <a:ea typeface="Karla"/>
              <a:cs typeface="Karla"/>
              <a:sym typeface="Karla"/>
            </a:endParaRPr>
          </a:p>
        </p:txBody>
      </p:sp>
      <p:sp>
        <p:nvSpPr>
          <p:cNvPr id="628" name="Shape 628"/>
          <p:cNvSpPr/>
          <p:nvPr/>
        </p:nvSpPr>
        <p:spPr>
          <a:xfrm>
            <a:off x="0" y="3676975"/>
            <a:ext cx="2286000" cy="1466399"/>
          </a:xfrm>
          <a:prstGeom prst="rect">
            <a:avLst/>
          </a:prstGeom>
          <a:solidFill>
            <a:srgbClr val="FFFFFF"/>
          </a:solidFill>
          <a:ln>
            <a:noFill/>
          </a:ln>
        </p:spPr>
        <p:txBody>
          <a:bodyPr lIns="91425" tIns="91425" rIns="91425" bIns="91425" anchor="t" anchorCtr="0">
            <a:noAutofit/>
          </a:bodyPr>
          <a:lstStyle/>
          <a:p>
            <a:pPr lvl="0" algn="ctr" rtl="0">
              <a:spcBef>
                <a:spcPts val="0"/>
              </a:spcBef>
              <a:buNone/>
            </a:pPr>
            <a:r>
              <a:rPr lang="en" sz="1600" i="1">
                <a:solidFill>
                  <a:schemeClr val="dk1"/>
                </a:solidFill>
                <a:latin typeface="Karla"/>
                <a:ea typeface="Karla"/>
                <a:cs typeface="Karla"/>
                <a:sym typeface="Karla"/>
              </a:rPr>
              <a:t>Developed by researchers, entrepreneurs, </a:t>
            </a:r>
          </a:p>
          <a:p>
            <a:pPr lvl="0" algn="ctr" rtl="0">
              <a:spcBef>
                <a:spcPts val="0"/>
              </a:spcBef>
              <a:buNone/>
            </a:pPr>
            <a:r>
              <a:rPr lang="en" sz="1600" i="1">
                <a:solidFill>
                  <a:schemeClr val="dk1"/>
                </a:solidFill>
                <a:latin typeface="Karla"/>
                <a:ea typeface="Karla"/>
                <a:cs typeface="Karla"/>
                <a:sym typeface="Karla"/>
              </a:rPr>
              <a:t>makers and companies</a:t>
            </a:r>
          </a:p>
        </p:txBody>
      </p:sp>
      <p:sp>
        <p:nvSpPr>
          <p:cNvPr id="629" name="Shape 629"/>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Internet of Things Living Lab: A modular, open IoT-in-box Ecosystem</a:t>
            </a:r>
          </a:p>
        </p:txBody>
      </p:sp>
      <p:cxnSp>
        <p:nvCxnSpPr>
          <p:cNvPr id="630" name="Shape 630"/>
          <p:cNvCxnSpPr/>
          <p:nvPr/>
        </p:nvCxnSpPr>
        <p:spPr>
          <a:xfrm>
            <a:off x="2292450" y="555350"/>
            <a:ext cx="0" cy="4055399"/>
          </a:xfrm>
          <a:prstGeom prst="straightConnector1">
            <a:avLst/>
          </a:prstGeom>
          <a:noFill/>
          <a:ln w="19050" cap="flat" cmpd="sng">
            <a:solidFill>
              <a:srgbClr val="FFFFFF"/>
            </a:solidFill>
            <a:prstDash val="solid"/>
            <a:round/>
            <a:headEnd type="none" w="lg" len="lg"/>
            <a:tailEnd type="none" w="lg" len="lg"/>
          </a:ln>
        </p:spPr>
      </p:cxnSp>
      <p:cxnSp>
        <p:nvCxnSpPr>
          <p:cNvPr id="631" name="Shape 631"/>
          <p:cNvCxnSpPr/>
          <p:nvPr/>
        </p:nvCxnSpPr>
        <p:spPr>
          <a:xfrm>
            <a:off x="4578450" y="555350"/>
            <a:ext cx="0" cy="4055399"/>
          </a:xfrm>
          <a:prstGeom prst="straightConnector1">
            <a:avLst/>
          </a:prstGeom>
          <a:noFill/>
          <a:ln w="19050" cap="flat" cmpd="sng">
            <a:solidFill>
              <a:srgbClr val="FFFFFF"/>
            </a:solidFill>
            <a:prstDash val="solid"/>
            <a:round/>
            <a:headEnd type="none" w="lg" len="lg"/>
            <a:tailEnd type="none" w="lg" len="lg"/>
          </a:ln>
        </p:spPr>
      </p:cxnSp>
      <p:cxnSp>
        <p:nvCxnSpPr>
          <p:cNvPr id="632" name="Shape 632"/>
          <p:cNvCxnSpPr/>
          <p:nvPr/>
        </p:nvCxnSpPr>
        <p:spPr>
          <a:xfrm>
            <a:off x="6857975" y="555350"/>
            <a:ext cx="0" cy="4055399"/>
          </a:xfrm>
          <a:prstGeom prst="straightConnector1">
            <a:avLst/>
          </a:prstGeom>
          <a:noFill/>
          <a:ln w="19050" cap="flat" cmpd="sng">
            <a:solidFill>
              <a:srgbClr val="FFFFFF"/>
            </a:solidFill>
            <a:prstDash val="solid"/>
            <a:round/>
            <a:headEnd type="none" w="lg" len="lg"/>
            <a:tailEnd type="none" w="lg" len="lg"/>
          </a:ln>
        </p:spPr>
      </p:cxnSp>
    </p:spTree>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ctrTitle"/>
          </p:nvPr>
        </p:nvSpPr>
        <p:spPr>
          <a:xfrm>
            <a:off x="1297225" y="1334625"/>
            <a:ext cx="7201199" cy="2319899"/>
          </a:xfrm>
          <a:prstGeom prst="rect">
            <a:avLst/>
          </a:prstGeom>
        </p:spPr>
        <p:txBody>
          <a:bodyPr lIns="91425" tIns="91425" rIns="91425" bIns="91425" anchor="t" anchorCtr="0">
            <a:noAutofit/>
          </a:bodyPr>
          <a:lstStyle/>
          <a:p>
            <a:pPr lvl="0" algn="l" rtl="0">
              <a:lnSpc>
                <a:spcPct val="115000"/>
              </a:lnSpc>
              <a:spcBef>
                <a:spcPts val="0"/>
              </a:spcBef>
              <a:buNone/>
            </a:pPr>
            <a:r>
              <a:rPr lang="en" sz="1600" dirty="0">
                <a:solidFill>
                  <a:srgbClr val="434343"/>
                </a:solidFill>
                <a:latin typeface="Karla"/>
                <a:ea typeface="Karla"/>
                <a:cs typeface="Karla"/>
                <a:sym typeface="Karla"/>
              </a:rPr>
              <a:t>Let’s expand the success story of the Internet in terms of permissionless innovation and a </a:t>
            </a:r>
            <a:r>
              <a:rPr lang="en" sz="1600" dirty="0" smtClean="0">
                <a:solidFill>
                  <a:srgbClr val="434343"/>
                </a:solidFill>
                <a:latin typeface="Karla"/>
                <a:ea typeface="Karla"/>
                <a:cs typeface="Karla"/>
                <a:sym typeface="Karla"/>
              </a:rPr>
              <a:t>level </a:t>
            </a:r>
            <a:r>
              <a:rPr lang="en" sz="1600" dirty="0">
                <a:solidFill>
                  <a:srgbClr val="434343"/>
                </a:solidFill>
                <a:latin typeface="Karla"/>
                <a:ea typeface="Karla"/>
                <a:cs typeface="Karla"/>
                <a:sym typeface="Karla"/>
              </a:rPr>
              <a:t>playing field for all </a:t>
            </a:r>
            <a:r>
              <a:rPr lang="en-US" sz="1600" dirty="0" smtClean="0">
                <a:solidFill>
                  <a:srgbClr val="434343"/>
                </a:solidFill>
                <a:latin typeface="Karla"/>
                <a:ea typeface="Karla"/>
                <a:cs typeface="Karla"/>
                <a:sym typeface="Karla"/>
              </a:rPr>
              <a:t>participating</a:t>
            </a:r>
            <a:r>
              <a:rPr lang="en" sz="1600" dirty="0" smtClean="0">
                <a:solidFill>
                  <a:srgbClr val="434343"/>
                </a:solidFill>
                <a:latin typeface="Karla"/>
                <a:ea typeface="Karla"/>
                <a:cs typeface="Karla"/>
                <a:sym typeface="Karla"/>
              </a:rPr>
              <a:t> </a:t>
            </a:r>
            <a:r>
              <a:rPr lang="en" sz="1600" dirty="0">
                <a:solidFill>
                  <a:srgbClr val="434343"/>
                </a:solidFill>
                <a:latin typeface="Karla"/>
                <a:ea typeface="Karla"/>
                <a:cs typeface="Karla"/>
                <a:sym typeface="Karla"/>
              </a:rPr>
              <a:t>innovators.</a:t>
            </a:r>
          </a:p>
          <a:p>
            <a:pPr lvl="0" algn="l" rtl="0">
              <a:lnSpc>
                <a:spcPct val="115000"/>
              </a:lnSpc>
              <a:spcBef>
                <a:spcPts val="0"/>
              </a:spcBef>
              <a:buNone/>
            </a:pPr>
            <a:endParaRPr sz="1600" dirty="0">
              <a:solidFill>
                <a:srgbClr val="434343"/>
              </a:solidFill>
              <a:latin typeface="Karla"/>
              <a:ea typeface="Karla"/>
              <a:cs typeface="Karla"/>
              <a:sym typeface="Karla"/>
            </a:endParaRPr>
          </a:p>
          <a:p>
            <a:pPr lvl="0" algn="l" rtl="0">
              <a:lnSpc>
                <a:spcPct val="115000"/>
              </a:lnSpc>
              <a:spcBef>
                <a:spcPts val="0"/>
              </a:spcBef>
              <a:buClr>
                <a:schemeClr val="dk1"/>
              </a:buClr>
              <a:buSzPct val="68750"/>
              <a:buFont typeface="Arial"/>
              <a:buNone/>
            </a:pPr>
            <a:r>
              <a:rPr lang="en" sz="1600" dirty="0">
                <a:solidFill>
                  <a:srgbClr val="434343"/>
                </a:solidFill>
                <a:latin typeface="Karla"/>
                <a:ea typeface="Karla"/>
                <a:cs typeface="Karla"/>
                <a:sym typeface="Karla"/>
              </a:rPr>
              <a:t>Let’s promote an interoperable ecosystem based on open standards. </a:t>
            </a:r>
          </a:p>
          <a:p>
            <a:pPr lvl="0" algn="l" rtl="0">
              <a:lnSpc>
                <a:spcPct val="115000"/>
              </a:lnSpc>
              <a:spcBef>
                <a:spcPts val="0"/>
              </a:spcBef>
              <a:buNone/>
            </a:pPr>
            <a:endParaRPr sz="1600" dirty="0">
              <a:solidFill>
                <a:srgbClr val="434343"/>
              </a:solidFill>
              <a:latin typeface="Karla"/>
              <a:ea typeface="Karla"/>
              <a:cs typeface="Karla"/>
              <a:sym typeface="Karla"/>
            </a:endParaRPr>
          </a:p>
          <a:p>
            <a:pPr lvl="0" algn="l" rtl="0">
              <a:lnSpc>
                <a:spcPct val="115000"/>
              </a:lnSpc>
              <a:spcBef>
                <a:spcPts val="0"/>
              </a:spcBef>
              <a:buNone/>
            </a:pPr>
            <a:r>
              <a:rPr lang="en" sz="1600" dirty="0">
                <a:solidFill>
                  <a:srgbClr val="434343"/>
                </a:solidFill>
                <a:latin typeface="Karla"/>
                <a:ea typeface="Karla"/>
                <a:cs typeface="Karla"/>
                <a:sym typeface="Karla"/>
              </a:rPr>
              <a:t>Let’s make identity, access control and data management an essential (new) part of the technological architecture at the start of the IoT evolution. </a:t>
            </a:r>
          </a:p>
        </p:txBody>
      </p:sp>
      <p:sp>
        <p:nvSpPr>
          <p:cNvPr id="639" name="Shape 639"/>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Call to action</a:t>
            </a:r>
          </a:p>
        </p:txBody>
      </p:sp>
      <p:sp>
        <p:nvSpPr>
          <p:cNvPr id="640" name="Shape 640"/>
          <p:cNvSpPr txBox="1"/>
          <p:nvPr/>
        </p:nvSpPr>
        <p:spPr>
          <a:xfrm>
            <a:off x="781265" y="1304072"/>
            <a:ext cx="413399" cy="610500"/>
          </a:xfrm>
          <a:prstGeom prst="rect">
            <a:avLst/>
          </a:prstGeom>
          <a:noFill/>
          <a:ln>
            <a:noFill/>
          </a:ln>
        </p:spPr>
        <p:txBody>
          <a:bodyPr lIns="91425" tIns="91425" rIns="91425" bIns="91425" anchor="t" anchorCtr="0">
            <a:noAutofit/>
          </a:bodyPr>
          <a:lstStyle/>
          <a:p>
            <a:pPr lvl="0" algn="r" rtl="0">
              <a:spcBef>
                <a:spcPts val="0"/>
              </a:spcBef>
              <a:buNone/>
            </a:pPr>
            <a:r>
              <a:rPr lang="en" sz="3000" b="1" dirty="0" smtClean="0">
                <a:solidFill>
                  <a:srgbClr val="FF8560"/>
                </a:solidFill>
                <a:latin typeface="Quicksand"/>
                <a:ea typeface="Quicksand"/>
                <a:cs typeface="Quicksand"/>
                <a:sym typeface="Quicksand"/>
              </a:rPr>
              <a:t>1</a:t>
            </a:r>
            <a:endParaRPr lang="en" sz="3000" b="1" dirty="0">
              <a:solidFill>
                <a:srgbClr val="FF8560"/>
              </a:solidFill>
              <a:latin typeface="Quicksand"/>
              <a:ea typeface="Quicksand"/>
              <a:cs typeface="Quicksand"/>
              <a:sym typeface="Quicksand"/>
            </a:endParaRPr>
          </a:p>
        </p:txBody>
      </p:sp>
      <p:sp>
        <p:nvSpPr>
          <p:cNvPr id="641" name="Shape 641"/>
          <p:cNvSpPr txBox="1"/>
          <p:nvPr/>
        </p:nvSpPr>
        <p:spPr>
          <a:xfrm>
            <a:off x="695842" y="2108815"/>
            <a:ext cx="498899" cy="610500"/>
          </a:xfrm>
          <a:prstGeom prst="rect">
            <a:avLst/>
          </a:prstGeom>
          <a:noFill/>
          <a:ln>
            <a:noFill/>
          </a:ln>
        </p:spPr>
        <p:txBody>
          <a:bodyPr lIns="91425" tIns="91425" rIns="91425" bIns="91425" anchor="t" anchorCtr="0">
            <a:noAutofit/>
          </a:bodyPr>
          <a:lstStyle/>
          <a:p>
            <a:pPr lvl="0" algn="r" rtl="0">
              <a:spcBef>
                <a:spcPts val="0"/>
              </a:spcBef>
              <a:buNone/>
            </a:pPr>
            <a:r>
              <a:rPr lang="en" sz="3000" b="1" dirty="0" smtClean="0">
                <a:solidFill>
                  <a:srgbClr val="FF8560"/>
                </a:solidFill>
                <a:latin typeface="Quicksand"/>
                <a:ea typeface="Quicksand"/>
                <a:cs typeface="Quicksand"/>
                <a:sym typeface="Quicksand"/>
              </a:rPr>
              <a:t>2</a:t>
            </a:r>
            <a:endParaRPr lang="en" sz="3000" b="1" dirty="0">
              <a:solidFill>
                <a:srgbClr val="FF8560"/>
              </a:solidFill>
              <a:latin typeface="Quicksand"/>
              <a:ea typeface="Quicksand"/>
              <a:cs typeface="Quicksand"/>
              <a:sym typeface="Quicksand"/>
            </a:endParaRPr>
          </a:p>
        </p:txBody>
      </p:sp>
      <p:sp>
        <p:nvSpPr>
          <p:cNvPr id="642" name="Shape 642"/>
          <p:cNvSpPr txBox="1"/>
          <p:nvPr/>
        </p:nvSpPr>
        <p:spPr>
          <a:xfrm>
            <a:off x="643167" y="2669970"/>
            <a:ext cx="551699" cy="610500"/>
          </a:xfrm>
          <a:prstGeom prst="rect">
            <a:avLst/>
          </a:prstGeom>
          <a:noFill/>
          <a:ln>
            <a:noFill/>
          </a:ln>
        </p:spPr>
        <p:txBody>
          <a:bodyPr lIns="91425" tIns="91425" rIns="91425" bIns="91425" anchor="t" anchorCtr="0">
            <a:noAutofit/>
          </a:bodyPr>
          <a:lstStyle/>
          <a:p>
            <a:pPr lvl="0" algn="r" rtl="0">
              <a:spcBef>
                <a:spcPts val="0"/>
              </a:spcBef>
              <a:buNone/>
            </a:pPr>
            <a:r>
              <a:rPr lang="en" sz="3000" b="1" dirty="0" smtClean="0">
                <a:solidFill>
                  <a:srgbClr val="FF8560"/>
                </a:solidFill>
                <a:latin typeface="Quicksand"/>
                <a:ea typeface="Quicksand"/>
                <a:cs typeface="Quicksand"/>
                <a:sym typeface="Quicksand"/>
              </a:rPr>
              <a:t>3</a:t>
            </a:r>
            <a:endParaRPr lang="en" sz="3000" b="1" dirty="0">
              <a:solidFill>
                <a:srgbClr val="FF8560"/>
              </a:solidFill>
              <a:latin typeface="Quicksand"/>
              <a:ea typeface="Quicksand"/>
              <a:cs typeface="Quicksand"/>
              <a:sym typeface="Quicksand"/>
            </a:endParaRPr>
          </a:p>
        </p:txBody>
      </p:sp>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p:nvPr/>
        </p:nvSpPr>
        <p:spPr>
          <a:xfrm>
            <a:off x="378762" y="214600"/>
            <a:ext cx="8080199" cy="198300"/>
          </a:xfrm>
          <a:prstGeom prst="rect">
            <a:avLst/>
          </a:prstGeom>
          <a:noFill/>
          <a:ln>
            <a:noFill/>
          </a:ln>
        </p:spPr>
        <p:txBody>
          <a:bodyPr lIns="91425" tIns="91425" rIns="91425" bIns="91425" anchor="ctr" anchorCtr="0">
            <a:noAutofit/>
          </a:bodyPr>
          <a:lstStyle/>
          <a:p>
            <a:pPr lvl="0" algn="ctr" rtl="0">
              <a:spcBef>
                <a:spcPts val="0"/>
              </a:spcBef>
              <a:buNone/>
            </a:pPr>
            <a:r>
              <a:rPr lang="en" b="1">
                <a:solidFill>
                  <a:srgbClr val="FFFFFF"/>
                </a:solidFill>
                <a:latin typeface="Karla"/>
                <a:ea typeface="Karla"/>
                <a:cs typeface="Karla"/>
                <a:sym typeface="Karla"/>
              </a:rPr>
              <a:t>The Internet of Things is already amongst us</a:t>
            </a:r>
          </a:p>
        </p:txBody>
      </p:sp>
      <p:sp>
        <p:nvSpPr>
          <p:cNvPr id="65" name="Shape 65"/>
          <p:cNvSpPr txBox="1"/>
          <p:nvPr/>
        </p:nvSpPr>
        <p:spPr>
          <a:xfrm>
            <a:off x="3650350" y="2492350"/>
            <a:ext cx="1638000" cy="669000"/>
          </a:xfrm>
          <a:prstGeom prst="rect">
            <a:avLst/>
          </a:prstGeom>
          <a:noFill/>
          <a:ln>
            <a:noFill/>
          </a:ln>
        </p:spPr>
        <p:txBody>
          <a:bodyPr lIns="91425" tIns="91425" rIns="91425" bIns="91425" anchor="ctr" anchorCtr="0">
            <a:noAutofit/>
          </a:bodyPr>
          <a:lstStyle/>
          <a:p>
            <a:pPr lvl="0" algn="ctr" rtl="0">
              <a:spcBef>
                <a:spcPts val="0"/>
              </a:spcBef>
              <a:buNone/>
            </a:pPr>
            <a:endParaRPr sz="900" i="1">
              <a:solidFill>
                <a:srgbClr val="FFFFFF"/>
              </a:solidFill>
              <a:latin typeface="Karla"/>
              <a:ea typeface="Karla"/>
              <a:cs typeface="Karla"/>
              <a:sym typeface="Karla"/>
            </a:endParaRPr>
          </a:p>
        </p:txBody>
      </p:sp>
      <p:sp>
        <p:nvSpPr>
          <p:cNvPr id="66" name="Shape 66"/>
          <p:cNvSpPr txBox="1"/>
          <p:nvPr/>
        </p:nvSpPr>
        <p:spPr>
          <a:xfrm>
            <a:off x="0" y="0"/>
            <a:ext cx="1853999" cy="5143499"/>
          </a:xfrm>
          <a:prstGeom prst="rect">
            <a:avLst/>
          </a:prstGeom>
          <a:solidFill>
            <a:srgbClr val="FF8560"/>
          </a:solidFill>
          <a:ln>
            <a:noFill/>
          </a:ln>
        </p:spPr>
        <p:txBody>
          <a:bodyPr lIns="91425" tIns="91425" rIns="91425" bIns="91425" anchor="ctr" anchorCtr="0">
            <a:noAutofit/>
          </a:bodyPr>
          <a:lstStyle/>
          <a:p>
            <a:pPr lvl="0" rtl="0">
              <a:spcBef>
                <a:spcPts val="0"/>
              </a:spcBef>
              <a:buNone/>
            </a:pPr>
            <a:endParaRPr sz="1800" b="1">
              <a:solidFill>
                <a:srgbClr val="D9D9D9"/>
              </a:solidFill>
              <a:latin typeface="Karla"/>
              <a:ea typeface="Karla"/>
              <a:cs typeface="Karla"/>
              <a:sym typeface="Karla"/>
            </a:endParaRPr>
          </a:p>
        </p:txBody>
      </p:sp>
      <p:pic>
        <p:nvPicPr>
          <p:cNvPr id="67" name="Shape 67"/>
          <p:cNvPicPr preferRelativeResize="0"/>
          <p:nvPr/>
        </p:nvPicPr>
        <p:blipFill rotWithShape="1">
          <a:blip r:embed="rId3">
            <a:alphaModFix/>
          </a:blip>
          <a:srcRect b="3484"/>
          <a:stretch/>
        </p:blipFill>
        <p:spPr>
          <a:xfrm>
            <a:off x="1853913" y="26"/>
            <a:ext cx="7290083" cy="5143500"/>
          </a:xfrm>
          <a:prstGeom prst="rect">
            <a:avLst/>
          </a:prstGeom>
          <a:noFill/>
          <a:ln>
            <a:noFill/>
          </a:ln>
        </p:spPr>
      </p:pic>
      <p:sp>
        <p:nvSpPr>
          <p:cNvPr id="68" name="Shape 68"/>
          <p:cNvSpPr txBox="1"/>
          <p:nvPr/>
        </p:nvSpPr>
        <p:spPr>
          <a:xfrm>
            <a:off x="189750" y="384950"/>
            <a:ext cx="1474499" cy="4373700"/>
          </a:xfrm>
          <a:prstGeom prst="rect">
            <a:avLst/>
          </a:prstGeom>
          <a:noFill/>
          <a:ln>
            <a:noFill/>
          </a:ln>
        </p:spPr>
        <p:txBody>
          <a:bodyPr lIns="91425" tIns="91425" rIns="91425" bIns="91425" anchor="ctr" anchorCtr="0">
            <a:noAutofit/>
          </a:bodyPr>
          <a:lstStyle/>
          <a:p>
            <a:pPr lvl="0" rtl="0">
              <a:spcBef>
                <a:spcPts val="0"/>
              </a:spcBef>
              <a:buNone/>
            </a:pPr>
            <a:r>
              <a:rPr lang="en" sz="1800" b="1">
                <a:solidFill>
                  <a:srgbClr val="FFFFFF"/>
                </a:solidFill>
                <a:latin typeface="Quicksand"/>
                <a:ea typeface="Quicksand"/>
                <a:cs typeface="Quicksand"/>
                <a:sym typeface="Quicksand"/>
              </a:rPr>
              <a:t>The living room of the future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Shape 73"/>
          <p:cNvPicPr preferRelativeResize="0"/>
          <p:nvPr/>
        </p:nvPicPr>
        <p:blipFill rotWithShape="1">
          <a:blip r:embed="rId3">
            <a:alphaModFix/>
          </a:blip>
          <a:srcRect l="10741" r="8612"/>
          <a:stretch/>
        </p:blipFill>
        <p:spPr>
          <a:xfrm>
            <a:off x="333372" y="1322251"/>
            <a:ext cx="1054605" cy="2529438"/>
          </a:xfrm>
          <a:prstGeom prst="rect">
            <a:avLst/>
          </a:prstGeom>
          <a:noFill/>
          <a:ln>
            <a:noFill/>
          </a:ln>
        </p:spPr>
      </p:pic>
      <p:sp>
        <p:nvSpPr>
          <p:cNvPr id="74" name="Shape 74"/>
          <p:cNvSpPr/>
          <p:nvPr/>
        </p:nvSpPr>
        <p:spPr>
          <a:xfrm>
            <a:off x="-25" y="551950"/>
            <a:ext cx="1828800" cy="4155300"/>
          </a:xfrm>
          <a:prstGeom prst="rect">
            <a:avLst/>
          </a:prstGeom>
          <a:solidFill>
            <a:srgbClr val="000000">
              <a:alpha val="8460"/>
            </a:srgbClr>
          </a:solidFill>
          <a:ln>
            <a:noFill/>
          </a:ln>
        </p:spPr>
        <p:txBody>
          <a:bodyPr lIns="91425" tIns="91425" rIns="91425" bIns="91425" anchor="ctr" anchorCtr="0">
            <a:noAutofit/>
          </a:bodyPr>
          <a:lstStyle/>
          <a:p>
            <a:pPr lvl="0">
              <a:spcBef>
                <a:spcPts val="0"/>
              </a:spcBef>
              <a:buNone/>
            </a:pPr>
            <a:endParaRPr/>
          </a:p>
        </p:txBody>
      </p:sp>
      <p:pic>
        <p:nvPicPr>
          <p:cNvPr id="75" name="Shape 75"/>
          <p:cNvPicPr preferRelativeResize="0"/>
          <p:nvPr/>
        </p:nvPicPr>
        <p:blipFill rotWithShape="1">
          <a:blip r:embed="rId4">
            <a:alphaModFix/>
          </a:blip>
          <a:srcRect l="22983" t="-31812" r="22988" b="-17262"/>
          <a:stretch/>
        </p:blipFill>
        <p:spPr>
          <a:xfrm>
            <a:off x="1830400" y="4800"/>
            <a:ext cx="1828800" cy="4973348"/>
          </a:xfrm>
          <a:prstGeom prst="rect">
            <a:avLst/>
          </a:prstGeom>
          <a:noFill/>
          <a:ln>
            <a:noFill/>
          </a:ln>
        </p:spPr>
      </p:pic>
      <p:sp>
        <p:nvSpPr>
          <p:cNvPr id="76" name="Shape 76"/>
          <p:cNvSpPr/>
          <p:nvPr/>
        </p:nvSpPr>
        <p:spPr>
          <a:xfrm>
            <a:off x="1837625" y="552000"/>
            <a:ext cx="1823999" cy="4155300"/>
          </a:xfrm>
          <a:prstGeom prst="rect">
            <a:avLst/>
          </a:prstGeom>
          <a:solidFill>
            <a:srgbClr val="52544C">
              <a:alpha val="8460"/>
            </a:srgbClr>
          </a:solidFill>
          <a:ln>
            <a:noFill/>
          </a:ln>
        </p:spPr>
        <p:txBody>
          <a:bodyPr lIns="91425" tIns="91425" rIns="91425" bIns="91425" anchor="ctr" anchorCtr="0">
            <a:noAutofit/>
          </a:bodyPr>
          <a:lstStyle/>
          <a:p>
            <a:pPr lvl="0">
              <a:spcBef>
                <a:spcPts val="0"/>
              </a:spcBef>
              <a:buNone/>
            </a:pPr>
            <a:endParaRPr/>
          </a:p>
        </p:txBody>
      </p:sp>
      <p:pic>
        <p:nvPicPr>
          <p:cNvPr id="77" name="Shape 77"/>
          <p:cNvPicPr preferRelativeResize="0"/>
          <p:nvPr/>
        </p:nvPicPr>
        <p:blipFill rotWithShape="1">
          <a:blip r:embed="rId5">
            <a:alphaModFix/>
          </a:blip>
          <a:srcRect l="27210" r="46656"/>
          <a:stretch/>
        </p:blipFill>
        <p:spPr>
          <a:xfrm>
            <a:off x="7315275" y="0"/>
            <a:ext cx="1828799" cy="5143499"/>
          </a:xfrm>
          <a:prstGeom prst="rect">
            <a:avLst/>
          </a:prstGeom>
          <a:noFill/>
          <a:ln>
            <a:noFill/>
          </a:ln>
        </p:spPr>
      </p:pic>
      <p:pic>
        <p:nvPicPr>
          <p:cNvPr id="78" name="Shape 78"/>
          <p:cNvPicPr preferRelativeResize="0"/>
          <p:nvPr/>
        </p:nvPicPr>
        <p:blipFill rotWithShape="1">
          <a:blip r:embed="rId6">
            <a:alphaModFix/>
          </a:blip>
          <a:srcRect l="7027" r="59461" b="388"/>
          <a:stretch/>
        </p:blipFill>
        <p:spPr>
          <a:xfrm>
            <a:off x="5486425" y="552000"/>
            <a:ext cx="1828798" cy="4591450"/>
          </a:xfrm>
          <a:prstGeom prst="rect">
            <a:avLst/>
          </a:prstGeom>
          <a:noFill/>
          <a:ln>
            <a:noFill/>
          </a:ln>
        </p:spPr>
      </p:pic>
      <p:pic>
        <p:nvPicPr>
          <p:cNvPr id="79" name="Shape 79"/>
          <p:cNvPicPr preferRelativeResize="0"/>
          <p:nvPr/>
        </p:nvPicPr>
        <p:blipFill rotWithShape="1">
          <a:blip r:embed="rId7">
            <a:alphaModFix/>
          </a:blip>
          <a:srcRect l="20364" t="505" r="53320" b="396"/>
          <a:stretch/>
        </p:blipFill>
        <p:spPr>
          <a:xfrm>
            <a:off x="3657625" y="551975"/>
            <a:ext cx="1828800" cy="4591450"/>
          </a:xfrm>
          <a:prstGeom prst="rect">
            <a:avLst/>
          </a:prstGeom>
          <a:noFill/>
          <a:ln>
            <a:noFill/>
          </a:ln>
        </p:spPr>
      </p:pic>
      <p:cxnSp>
        <p:nvCxnSpPr>
          <p:cNvPr id="80" name="Shape 80"/>
          <p:cNvCxnSpPr/>
          <p:nvPr/>
        </p:nvCxnSpPr>
        <p:spPr>
          <a:xfrm rot="10800000">
            <a:off x="3660879" y="510225"/>
            <a:ext cx="0" cy="4633199"/>
          </a:xfrm>
          <a:prstGeom prst="straightConnector1">
            <a:avLst/>
          </a:prstGeom>
          <a:noFill/>
          <a:ln w="19050" cap="flat" cmpd="sng">
            <a:solidFill>
              <a:schemeClr val="lt1"/>
            </a:solidFill>
            <a:prstDash val="solid"/>
            <a:round/>
            <a:headEnd type="none" w="lg" len="lg"/>
            <a:tailEnd type="none" w="lg" len="lg"/>
          </a:ln>
        </p:spPr>
      </p:cxnSp>
      <p:cxnSp>
        <p:nvCxnSpPr>
          <p:cNvPr id="81" name="Shape 81"/>
          <p:cNvCxnSpPr/>
          <p:nvPr/>
        </p:nvCxnSpPr>
        <p:spPr>
          <a:xfrm rot="10800000">
            <a:off x="5488520" y="510225"/>
            <a:ext cx="0" cy="4633199"/>
          </a:xfrm>
          <a:prstGeom prst="straightConnector1">
            <a:avLst/>
          </a:prstGeom>
          <a:noFill/>
          <a:ln w="19050" cap="flat" cmpd="sng">
            <a:solidFill>
              <a:schemeClr val="lt1"/>
            </a:solidFill>
            <a:prstDash val="solid"/>
            <a:round/>
            <a:headEnd type="none" w="lg" len="lg"/>
            <a:tailEnd type="none" w="lg" len="lg"/>
          </a:ln>
        </p:spPr>
      </p:cxnSp>
      <p:cxnSp>
        <p:nvCxnSpPr>
          <p:cNvPr id="82" name="Shape 82"/>
          <p:cNvCxnSpPr/>
          <p:nvPr/>
        </p:nvCxnSpPr>
        <p:spPr>
          <a:xfrm rot="10800000">
            <a:off x="7315275" y="510225"/>
            <a:ext cx="0" cy="4633199"/>
          </a:xfrm>
          <a:prstGeom prst="straightConnector1">
            <a:avLst/>
          </a:prstGeom>
          <a:noFill/>
          <a:ln w="19050" cap="flat" cmpd="sng">
            <a:solidFill>
              <a:schemeClr val="lt1"/>
            </a:solidFill>
            <a:prstDash val="solid"/>
            <a:round/>
            <a:headEnd type="none" w="lg" len="lg"/>
            <a:tailEnd type="none" w="lg" len="lg"/>
          </a:ln>
        </p:spPr>
      </p:cxnSp>
      <p:sp>
        <p:nvSpPr>
          <p:cNvPr id="83" name="Shape 83"/>
          <p:cNvSpPr txBox="1"/>
          <p:nvPr/>
        </p:nvSpPr>
        <p:spPr>
          <a:xfrm>
            <a:off x="378762" y="214600"/>
            <a:ext cx="8080199" cy="198300"/>
          </a:xfrm>
          <a:prstGeom prst="rect">
            <a:avLst/>
          </a:prstGeom>
          <a:noFill/>
          <a:ln>
            <a:noFill/>
          </a:ln>
        </p:spPr>
        <p:txBody>
          <a:bodyPr lIns="91425" tIns="91425" rIns="91425" bIns="91425" anchor="ctr" anchorCtr="0">
            <a:noAutofit/>
          </a:bodyPr>
          <a:lstStyle/>
          <a:p>
            <a:pPr lvl="0" algn="ctr" rtl="0">
              <a:spcBef>
                <a:spcPts val="0"/>
              </a:spcBef>
              <a:buNone/>
            </a:pPr>
            <a:r>
              <a:rPr lang="en" b="1">
                <a:solidFill>
                  <a:srgbClr val="FFFFFF"/>
                </a:solidFill>
                <a:latin typeface="Karla"/>
                <a:ea typeface="Karla"/>
                <a:cs typeface="Karla"/>
                <a:sym typeface="Karla"/>
              </a:rPr>
              <a:t>The Internet of Things is already amongst us</a:t>
            </a:r>
          </a:p>
        </p:txBody>
      </p:sp>
      <p:sp>
        <p:nvSpPr>
          <p:cNvPr id="84" name="Shape 84"/>
          <p:cNvSpPr/>
          <p:nvPr/>
        </p:nvSpPr>
        <p:spPr>
          <a:xfrm>
            <a:off x="3657575" y="4715025"/>
            <a:ext cx="1828800" cy="428400"/>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900" i="1">
                <a:solidFill>
                  <a:srgbClr val="666666"/>
                </a:solidFill>
                <a:latin typeface="Karla"/>
                <a:ea typeface="Karla"/>
                <a:cs typeface="Karla"/>
                <a:sym typeface="Karla"/>
              </a:rPr>
              <a:t>MIT SENSEable City Lab - Copenhagen Wheel Project</a:t>
            </a:r>
          </a:p>
        </p:txBody>
      </p:sp>
      <p:sp>
        <p:nvSpPr>
          <p:cNvPr id="85" name="Shape 85"/>
          <p:cNvSpPr/>
          <p:nvPr/>
        </p:nvSpPr>
        <p:spPr>
          <a:xfrm>
            <a:off x="1828723" y="4715100"/>
            <a:ext cx="1828800" cy="428400"/>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900" i="1">
                <a:solidFill>
                  <a:srgbClr val="666666"/>
                </a:solidFill>
                <a:latin typeface="Karla"/>
                <a:ea typeface="Karla"/>
                <a:cs typeface="Karla"/>
                <a:sym typeface="Karla"/>
              </a:rPr>
              <a:t>Nest and home devices</a:t>
            </a:r>
          </a:p>
        </p:txBody>
      </p:sp>
      <p:sp>
        <p:nvSpPr>
          <p:cNvPr id="86" name="Shape 86"/>
          <p:cNvSpPr/>
          <p:nvPr/>
        </p:nvSpPr>
        <p:spPr>
          <a:xfrm>
            <a:off x="7315149" y="4715025"/>
            <a:ext cx="1828800" cy="428400"/>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900" i="1">
                <a:solidFill>
                  <a:srgbClr val="666666"/>
                </a:solidFill>
                <a:latin typeface="Karla"/>
                <a:ea typeface="Karla"/>
                <a:cs typeface="Karla"/>
                <a:sym typeface="Karla"/>
              </a:rPr>
              <a:t>Aclima - Air quality monitoring</a:t>
            </a:r>
          </a:p>
        </p:txBody>
      </p:sp>
      <p:sp>
        <p:nvSpPr>
          <p:cNvPr id="87" name="Shape 87"/>
          <p:cNvSpPr/>
          <p:nvPr/>
        </p:nvSpPr>
        <p:spPr>
          <a:xfrm>
            <a:off x="0" y="4715025"/>
            <a:ext cx="1828800" cy="428400"/>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900" i="1">
                <a:solidFill>
                  <a:srgbClr val="666666"/>
                </a:solidFill>
                <a:latin typeface="Karla"/>
                <a:ea typeface="Karla"/>
                <a:cs typeface="Karla"/>
                <a:sym typeface="Karla"/>
              </a:rPr>
              <a:t>Fitbit and quantifiable health</a:t>
            </a:r>
          </a:p>
        </p:txBody>
      </p:sp>
      <p:sp>
        <p:nvSpPr>
          <p:cNvPr id="88" name="Shape 88"/>
          <p:cNvSpPr/>
          <p:nvPr/>
        </p:nvSpPr>
        <p:spPr>
          <a:xfrm>
            <a:off x="5486426" y="4715025"/>
            <a:ext cx="1828800" cy="428400"/>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900" i="1">
                <a:solidFill>
                  <a:srgbClr val="666666"/>
                </a:solidFill>
                <a:latin typeface="Karla"/>
                <a:ea typeface="Karla"/>
                <a:cs typeface="Karla"/>
                <a:sym typeface="Karla"/>
              </a:rPr>
              <a:t>Sigfox - global cellular connectivity for IoT</a:t>
            </a:r>
          </a:p>
        </p:txBody>
      </p:sp>
      <p:sp>
        <p:nvSpPr>
          <p:cNvPr id="89" name="Shape 89"/>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The Internet of Things is here and it touches and helps us all in different ways</a:t>
            </a:r>
          </a:p>
        </p:txBody>
      </p:sp>
      <p:cxnSp>
        <p:nvCxnSpPr>
          <p:cNvPr id="90" name="Shape 90"/>
          <p:cNvCxnSpPr/>
          <p:nvPr/>
        </p:nvCxnSpPr>
        <p:spPr>
          <a:xfrm rot="10800000">
            <a:off x="1833175" y="559725"/>
            <a:ext cx="0" cy="4583699"/>
          </a:xfrm>
          <a:prstGeom prst="straightConnector1">
            <a:avLst/>
          </a:prstGeom>
          <a:noFill/>
          <a:ln w="19050" cap="flat" cmpd="sng">
            <a:solidFill>
              <a:schemeClr val="lt1"/>
            </a:solidFill>
            <a:prstDash val="solid"/>
            <a:round/>
            <a:headEnd type="none" w="lg" len="lg"/>
            <a:tailEnd type="none" w="lg" len="lg"/>
          </a:ln>
        </p:spPr>
      </p:cxnSp>
      <p:sp>
        <p:nvSpPr>
          <p:cNvPr id="91" name="Shape 91"/>
          <p:cNvSpPr/>
          <p:nvPr/>
        </p:nvSpPr>
        <p:spPr>
          <a:xfrm>
            <a:off x="212498" y="703327"/>
            <a:ext cx="1374600" cy="531600"/>
          </a:xfrm>
          <a:prstGeom prst="rect">
            <a:avLst/>
          </a:prstGeom>
          <a:solidFill>
            <a:srgbClr val="FAFAFA"/>
          </a:solidFill>
          <a:ln>
            <a:noFill/>
          </a:ln>
        </p:spPr>
        <p:txBody>
          <a:bodyPr lIns="91425" tIns="91425" rIns="91425" bIns="91425" anchor="ctr" anchorCtr="0">
            <a:noAutofit/>
          </a:bodyPr>
          <a:lstStyle/>
          <a:p>
            <a:pPr lvl="0" algn="ctr" rtl="0">
              <a:spcBef>
                <a:spcPts val="0"/>
              </a:spcBef>
              <a:buNone/>
            </a:pPr>
            <a:r>
              <a:rPr lang="en" sz="1100" b="1">
                <a:solidFill>
                  <a:srgbClr val="FF8560"/>
                </a:solidFill>
                <a:latin typeface="Quicksand"/>
                <a:ea typeface="Quicksand"/>
                <a:cs typeface="Quicksand"/>
                <a:sym typeface="Quicksand"/>
              </a:rPr>
              <a:t>me</a:t>
            </a:r>
          </a:p>
        </p:txBody>
      </p:sp>
      <p:sp>
        <p:nvSpPr>
          <p:cNvPr id="92" name="Shape 92"/>
          <p:cNvSpPr/>
          <p:nvPr/>
        </p:nvSpPr>
        <p:spPr>
          <a:xfrm>
            <a:off x="2048613" y="703327"/>
            <a:ext cx="1374600" cy="531600"/>
          </a:xfrm>
          <a:prstGeom prst="rect">
            <a:avLst/>
          </a:prstGeom>
          <a:solidFill>
            <a:srgbClr val="FAFAFA"/>
          </a:solidFill>
          <a:ln>
            <a:noFill/>
          </a:ln>
        </p:spPr>
        <p:txBody>
          <a:bodyPr lIns="91425" tIns="91425" rIns="91425" bIns="91425" anchor="ctr" anchorCtr="0">
            <a:noAutofit/>
          </a:bodyPr>
          <a:lstStyle/>
          <a:p>
            <a:pPr lvl="0" algn="ctr" rtl="0">
              <a:spcBef>
                <a:spcPts val="0"/>
              </a:spcBef>
              <a:buNone/>
            </a:pPr>
            <a:r>
              <a:rPr lang="en" sz="1100" b="1">
                <a:solidFill>
                  <a:srgbClr val="FF8560"/>
                </a:solidFill>
                <a:latin typeface="Quicksand"/>
                <a:ea typeface="Quicksand"/>
                <a:cs typeface="Quicksand"/>
                <a:sym typeface="Quicksand"/>
              </a:rPr>
              <a:t>my home</a:t>
            </a:r>
          </a:p>
        </p:txBody>
      </p:sp>
      <p:sp>
        <p:nvSpPr>
          <p:cNvPr id="93" name="Shape 93"/>
          <p:cNvSpPr/>
          <p:nvPr/>
        </p:nvSpPr>
        <p:spPr>
          <a:xfrm>
            <a:off x="3884741" y="703327"/>
            <a:ext cx="1374600" cy="531600"/>
          </a:xfrm>
          <a:prstGeom prst="rect">
            <a:avLst/>
          </a:prstGeom>
          <a:solidFill>
            <a:srgbClr val="FAFAFA"/>
          </a:solidFill>
          <a:ln>
            <a:noFill/>
          </a:ln>
        </p:spPr>
        <p:txBody>
          <a:bodyPr lIns="91425" tIns="91425" rIns="91425" bIns="91425" anchor="ctr" anchorCtr="0">
            <a:noAutofit/>
          </a:bodyPr>
          <a:lstStyle/>
          <a:p>
            <a:pPr lvl="0" algn="ctr" rtl="0">
              <a:spcBef>
                <a:spcPts val="0"/>
              </a:spcBef>
              <a:buNone/>
            </a:pPr>
            <a:r>
              <a:rPr lang="en" sz="1100" b="1">
                <a:solidFill>
                  <a:srgbClr val="FF8560"/>
                </a:solidFill>
                <a:latin typeface="Quicksand"/>
                <a:ea typeface="Quicksand"/>
                <a:cs typeface="Quicksand"/>
                <a:sym typeface="Quicksand"/>
              </a:rPr>
              <a:t>my community</a:t>
            </a:r>
          </a:p>
        </p:txBody>
      </p:sp>
      <p:sp>
        <p:nvSpPr>
          <p:cNvPr id="94" name="Shape 94"/>
          <p:cNvSpPr/>
          <p:nvPr/>
        </p:nvSpPr>
        <p:spPr>
          <a:xfrm>
            <a:off x="7535117" y="703327"/>
            <a:ext cx="1374600" cy="531600"/>
          </a:xfrm>
          <a:prstGeom prst="rect">
            <a:avLst/>
          </a:prstGeom>
          <a:solidFill>
            <a:srgbClr val="FAFAFA"/>
          </a:solidFill>
          <a:ln>
            <a:noFill/>
          </a:ln>
        </p:spPr>
        <p:txBody>
          <a:bodyPr lIns="91425" tIns="91425" rIns="91425" bIns="91425" anchor="ctr" anchorCtr="0">
            <a:noAutofit/>
          </a:bodyPr>
          <a:lstStyle/>
          <a:p>
            <a:pPr lvl="0" algn="ctr" rtl="0">
              <a:spcBef>
                <a:spcPts val="0"/>
              </a:spcBef>
              <a:buNone/>
            </a:pPr>
            <a:r>
              <a:rPr lang="en" sz="1100" b="1">
                <a:solidFill>
                  <a:srgbClr val="FF8560"/>
                </a:solidFill>
                <a:latin typeface="Quicksand"/>
                <a:ea typeface="Quicksand"/>
                <a:cs typeface="Quicksand"/>
                <a:sym typeface="Quicksand"/>
              </a:rPr>
              <a:t>my planet</a:t>
            </a:r>
          </a:p>
        </p:txBody>
      </p:sp>
      <p:sp>
        <p:nvSpPr>
          <p:cNvPr id="95" name="Shape 95"/>
          <p:cNvSpPr/>
          <p:nvPr/>
        </p:nvSpPr>
        <p:spPr>
          <a:xfrm>
            <a:off x="5720829" y="703327"/>
            <a:ext cx="1374600" cy="531600"/>
          </a:xfrm>
          <a:prstGeom prst="rect">
            <a:avLst/>
          </a:prstGeom>
          <a:solidFill>
            <a:srgbClr val="FAFAFA"/>
          </a:solidFill>
          <a:ln>
            <a:noFill/>
          </a:ln>
        </p:spPr>
        <p:txBody>
          <a:bodyPr lIns="91425" tIns="91425" rIns="91425" bIns="91425" anchor="ctr" anchorCtr="0">
            <a:noAutofit/>
          </a:bodyPr>
          <a:lstStyle/>
          <a:p>
            <a:pPr lvl="0" algn="ctr" rtl="0">
              <a:spcBef>
                <a:spcPts val="0"/>
              </a:spcBef>
              <a:buNone/>
            </a:pPr>
            <a:r>
              <a:rPr lang="en" sz="1100" b="1">
                <a:solidFill>
                  <a:srgbClr val="FF8560"/>
                </a:solidFill>
                <a:latin typeface="Quicksand"/>
                <a:ea typeface="Quicksand"/>
                <a:cs typeface="Quicksand"/>
                <a:sym typeface="Quicksand"/>
              </a:rPr>
              <a:t>my country</a:t>
            </a:r>
          </a:p>
        </p:txBody>
      </p:sp>
      <p:sp>
        <p:nvSpPr>
          <p:cNvPr id="96" name="Shape 96"/>
          <p:cNvSpPr/>
          <p:nvPr/>
        </p:nvSpPr>
        <p:spPr>
          <a:xfrm>
            <a:off x="212499" y="1234917"/>
            <a:ext cx="1374600" cy="36000"/>
          </a:xfrm>
          <a:prstGeom prst="rect">
            <a:avLst/>
          </a:prstGeom>
          <a:solidFill>
            <a:srgbClr val="000000">
              <a:alpha val="50000"/>
            </a:srgbClr>
          </a:solidFill>
          <a:ln>
            <a:noFill/>
          </a:ln>
        </p:spPr>
        <p:txBody>
          <a:bodyPr lIns="91425" tIns="91425" rIns="91425" bIns="91425" anchor="ctr" anchorCtr="0">
            <a:noAutofit/>
          </a:bodyPr>
          <a:lstStyle/>
          <a:p>
            <a:pPr lvl="0" algn="ctr" rtl="0">
              <a:spcBef>
                <a:spcPts val="0"/>
              </a:spcBef>
              <a:buNone/>
            </a:pPr>
            <a:endParaRPr sz="1100" b="1">
              <a:solidFill>
                <a:srgbClr val="8267B2"/>
              </a:solidFill>
              <a:latin typeface="Quicksand"/>
              <a:ea typeface="Quicksand"/>
              <a:cs typeface="Quicksand"/>
              <a:sym typeface="Quicksand"/>
            </a:endParaRPr>
          </a:p>
        </p:txBody>
      </p:sp>
      <p:sp>
        <p:nvSpPr>
          <p:cNvPr id="97" name="Shape 97"/>
          <p:cNvSpPr/>
          <p:nvPr/>
        </p:nvSpPr>
        <p:spPr>
          <a:xfrm>
            <a:off x="2048614" y="1234917"/>
            <a:ext cx="1374600" cy="36095"/>
          </a:xfrm>
          <a:prstGeom prst="rect">
            <a:avLst/>
          </a:prstGeom>
          <a:solidFill>
            <a:srgbClr val="000000">
              <a:alpha val="50000"/>
            </a:srgbClr>
          </a:solidFill>
          <a:ln>
            <a:noFill/>
          </a:ln>
        </p:spPr>
        <p:txBody>
          <a:bodyPr lIns="91425" tIns="91425" rIns="91425" bIns="91425" anchor="ctr" anchorCtr="0">
            <a:noAutofit/>
          </a:bodyPr>
          <a:lstStyle/>
          <a:p>
            <a:pPr lvl="0" algn="ctr" rtl="0">
              <a:spcBef>
                <a:spcPts val="0"/>
              </a:spcBef>
              <a:buNone/>
            </a:pPr>
            <a:endParaRPr sz="1100" b="1">
              <a:solidFill>
                <a:srgbClr val="8267B2"/>
              </a:solidFill>
              <a:latin typeface="Quicksand"/>
              <a:ea typeface="Quicksand"/>
              <a:cs typeface="Quicksand"/>
              <a:sym typeface="Quicksand"/>
            </a:endParaRPr>
          </a:p>
        </p:txBody>
      </p:sp>
      <p:sp>
        <p:nvSpPr>
          <p:cNvPr id="98" name="Shape 98"/>
          <p:cNvSpPr/>
          <p:nvPr/>
        </p:nvSpPr>
        <p:spPr>
          <a:xfrm>
            <a:off x="3884742" y="1234917"/>
            <a:ext cx="1374600" cy="36095"/>
          </a:xfrm>
          <a:prstGeom prst="rect">
            <a:avLst/>
          </a:prstGeom>
          <a:solidFill>
            <a:srgbClr val="000000">
              <a:alpha val="50000"/>
            </a:srgbClr>
          </a:solidFill>
          <a:ln>
            <a:noFill/>
          </a:ln>
        </p:spPr>
        <p:txBody>
          <a:bodyPr lIns="91425" tIns="91425" rIns="91425" bIns="91425" anchor="ctr" anchorCtr="0">
            <a:noAutofit/>
          </a:bodyPr>
          <a:lstStyle/>
          <a:p>
            <a:pPr lvl="0" algn="ctr" rtl="0">
              <a:spcBef>
                <a:spcPts val="0"/>
              </a:spcBef>
              <a:buNone/>
            </a:pPr>
            <a:endParaRPr sz="1100" b="1">
              <a:solidFill>
                <a:srgbClr val="8267B2"/>
              </a:solidFill>
              <a:latin typeface="Quicksand"/>
              <a:ea typeface="Quicksand"/>
              <a:cs typeface="Quicksand"/>
              <a:sym typeface="Quicksand"/>
            </a:endParaRPr>
          </a:p>
        </p:txBody>
      </p:sp>
      <p:sp>
        <p:nvSpPr>
          <p:cNvPr id="99" name="Shape 99"/>
          <p:cNvSpPr/>
          <p:nvPr/>
        </p:nvSpPr>
        <p:spPr>
          <a:xfrm>
            <a:off x="7535119" y="1234917"/>
            <a:ext cx="1374600" cy="36000"/>
          </a:xfrm>
          <a:prstGeom prst="rect">
            <a:avLst/>
          </a:prstGeom>
          <a:solidFill>
            <a:srgbClr val="000000">
              <a:alpha val="50000"/>
            </a:srgbClr>
          </a:solidFill>
          <a:ln>
            <a:noFill/>
          </a:ln>
        </p:spPr>
        <p:txBody>
          <a:bodyPr lIns="91425" tIns="91425" rIns="91425" bIns="91425" anchor="ctr" anchorCtr="0">
            <a:noAutofit/>
          </a:bodyPr>
          <a:lstStyle/>
          <a:p>
            <a:pPr lvl="0" algn="ctr" rtl="0">
              <a:spcBef>
                <a:spcPts val="0"/>
              </a:spcBef>
              <a:buNone/>
            </a:pPr>
            <a:endParaRPr sz="1100" b="1">
              <a:solidFill>
                <a:srgbClr val="8267B2"/>
              </a:solidFill>
              <a:latin typeface="Quicksand"/>
              <a:ea typeface="Quicksand"/>
              <a:cs typeface="Quicksand"/>
              <a:sym typeface="Quicksand"/>
            </a:endParaRPr>
          </a:p>
        </p:txBody>
      </p:sp>
      <p:sp>
        <p:nvSpPr>
          <p:cNvPr id="100" name="Shape 100"/>
          <p:cNvSpPr/>
          <p:nvPr/>
        </p:nvSpPr>
        <p:spPr>
          <a:xfrm>
            <a:off x="5720831" y="1234917"/>
            <a:ext cx="1374600" cy="36095"/>
          </a:xfrm>
          <a:prstGeom prst="rect">
            <a:avLst/>
          </a:prstGeom>
          <a:solidFill>
            <a:srgbClr val="000000">
              <a:alpha val="50000"/>
            </a:srgbClr>
          </a:solidFill>
          <a:ln>
            <a:noFill/>
          </a:ln>
        </p:spPr>
        <p:txBody>
          <a:bodyPr lIns="91425" tIns="91425" rIns="91425" bIns="91425" anchor="ctr" anchorCtr="0">
            <a:noAutofit/>
          </a:bodyPr>
          <a:lstStyle/>
          <a:p>
            <a:pPr lvl="0" algn="ctr" rtl="0">
              <a:spcBef>
                <a:spcPts val="0"/>
              </a:spcBef>
              <a:buNone/>
            </a:pPr>
            <a:endParaRPr sz="1100" b="1">
              <a:solidFill>
                <a:srgbClr val="8267B2"/>
              </a:solidFill>
              <a:latin typeface="Quicksand"/>
              <a:ea typeface="Quicksand"/>
              <a:cs typeface="Quicksand"/>
              <a:sym typeface="Quicksand"/>
            </a:endParaRPr>
          </a:p>
        </p:txBody>
      </p:sp>
      <p:pic>
        <p:nvPicPr>
          <p:cNvPr id="101" name="Shape 101"/>
          <p:cNvPicPr preferRelativeResize="0"/>
          <p:nvPr/>
        </p:nvPicPr>
        <p:blipFill rotWithShape="1">
          <a:blip r:embed="rId6">
            <a:alphaModFix/>
          </a:blip>
          <a:srcRect l="7029" t="52948" r="78626" b="33136"/>
          <a:stretch/>
        </p:blipFill>
        <p:spPr>
          <a:xfrm>
            <a:off x="5496100" y="3858474"/>
            <a:ext cx="777374" cy="856549"/>
          </a:xfrm>
          <a:prstGeom prst="rect">
            <a:avLst/>
          </a:prstGeom>
          <a:noFill/>
          <a:ln>
            <a:noFill/>
          </a:ln>
        </p:spPr>
      </p:pic>
      <p:grpSp>
        <p:nvGrpSpPr>
          <p:cNvPr id="102" name="Shape 102"/>
          <p:cNvGrpSpPr/>
          <p:nvPr/>
        </p:nvGrpSpPr>
        <p:grpSpPr>
          <a:xfrm>
            <a:off x="744225" y="3786625"/>
            <a:ext cx="7669850" cy="716699"/>
            <a:chOff x="744225" y="3939025"/>
            <a:chExt cx="7669850" cy="716699"/>
          </a:xfrm>
        </p:grpSpPr>
        <p:sp>
          <p:nvSpPr>
            <p:cNvPr id="103" name="Shape 103"/>
            <p:cNvSpPr/>
            <p:nvPr/>
          </p:nvSpPr>
          <p:spPr>
            <a:xfrm>
              <a:off x="744225" y="4427425"/>
              <a:ext cx="228299" cy="228299"/>
            </a:xfrm>
            <a:prstGeom prst="ellipse">
              <a:avLst/>
            </a:prstGeom>
            <a:noFill/>
            <a:ln w="28575" cap="flat" cmpd="sng">
              <a:solidFill>
                <a:srgbClr val="FF856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4" name="Shape 104"/>
            <p:cNvSpPr/>
            <p:nvPr/>
          </p:nvSpPr>
          <p:spPr>
            <a:xfrm>
              <a:off x="2614875" y="4165225"/>
              <a:ext cx="264300" cy="264300"/>
            </a:xfrm>
            <a:prstGeom prst="ellipse">
              <a:avLst/>
            </a:prstGeom>
            <a:noFill/>
            <a:ln w="28575" cap="flat" cmpd="sng">
              <a:solidFill>
                <a:srgbClr val="FF856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5" name="Shape 105"/>
            <p:cNvSpPr/>
            <p:nvPr/>
          </p:nvSpPr>
          <p:spPr>
            <a:xfrm>
              <a:off x="4440662" y="4320175"/>
              <a:ext cx="264300" cy="264300"/>
            </a:xfrm>
            <a:prstGeom prst="ellipse">
              <a:avLst/>
            </a:prstGeom>
            <a:noFill/>
            <a:ln w="28575" cap="flat" cmpd="sng">
              <a:solidFill>
                <a:srgbClr val="FF856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06"/>
            <p:cNvSpPr/>
            <p:nvPr/>
          </p:nvSpPr>
          <p:spPr>
            <a:xfrm>
              <a:off x="6243200" y="3939025"/>
              <a:ext cx="317400" cy="317400"/>
            </a:xfrm>
            <a:prstGeom prst="ellipse">
              <a:avLst/>
            </a:prstGeom>
            <a:noFill/>
            <a:ln w="28575" cap="flat" cmpd="sng">
              <a:solidFill>
                <a:srgbClr val="FF856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7" name="Shape 107"/>
            <p:cNvSpPr/>
            <p:nvPr/>
          </p:nvSpPr>
          <p:spPr>
            <a:xfrm>
              <a:off x="8096675" y="4216225"/>
              <a:ext cx="317400" cy="317400"/>
            </a:xfrm>
            <a:prstGeom prst="ellipse">
              <a:avLst/>
            </a:prstGeom>
            <a:noFill/>
            <a:ln w="28575" cap="flat" cmpd="sng">
              <a:solidFill>
                <a:srgbClr val="FF856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8" name="Shape 108"/>
            <p:cNvCxnSpPr>
              <a:stCxn id="103" idx="6"/>
              <a:endCxn id="104" idx="2"/>
            </p:cNvCxnSpPr>
            <p:nvPr/>
          </p:nvCxnSpPr>
          <p:spPr>
            <a:xfrm rot="10800000" flipH="1">
              <a:off x="972524" y="4297375"/>
              <a:ext cx="1642500" cy="244200"/>
            </a:xfrm>
            <a:prstGeom prst="straightConnector1">
              <a:avLst/>
            </a:prstGeom>
            <a:noFill/>
            <a:ln w="28575" cap="flat" cmpd="sng">
              <a:solidFill>
                <a:srgbClr val="FF8560"/>
              </a:solidFill>
              <a:prstDash val="solid"/>
              <a:round/>
              <a:headEnd type="none" w="lg" len="lg"/>
              <a:tailEnd type="none" w="lg" len="lg"/>
            </a:ln>
          </p:spPr>
        </p:cxnSp>
        <p:cxnSp>
          <p:nvCxnSpPr>
            <p:cNvPr id="109" name="Shape 109"/>
            <p:cNvCxnSpPr>
              <a:stCxn id="104" idx="6"/>
              <a:endCxn id="105" idx="2"/>
            </p:cNvCxnSpPr>
            <p:nvPr/>
          </p:nvCxnSpPr>
          <p:spPr>
            <a:xfrm>
              <a:off x="2879175" y="4297375"/>
              <a:ext cx="1561500" cy="155100"/>
            </a:xfrm>
            <a:prstGeom prst="straightConnector1">
              <a:avLst/>
            </a:prstGeom>
            <a:noFill/>
            <a:ln w="28575" cap="flat" cmpd="sng">
              <a:solidFill>
                <a:srgbClr val="FF8560"/>
              </a:solidFill>
              <a:prstDash val="solid"/>
              <a:round/>
              <a:headEnd type="none" w="lg" len="lg"/>
              <a:tailEnd type="none" w="lg" len="lg"/>
            </a:ln>
          </p:spPr>
        </p:cxnSp>
        <p:cxnSp>
          <p:nvCxnSpPr>
            <p:cNvPr id="110" name="Shape 110"/>
            <p:cNvCxnSpPr>
              <a:stCxn id="105" idx="6"/>
              <a:endCxn id="106" idx="2"/>
            </p:cNvCxnSpPr>
            <p:nvPr/>
          </p:nvCxnSpPr>
          <p:spPr>
            <a:xfrm rot="10800000" flipH="1">
              <a:off x="4704962" y="4097725"/>
              <a:ext cx="1538100" cy="354600"/>
            </a:xfrm>
            <a:prstGeom prst="straightConnector1">
              <a:avLst/>
            </a:prstGeom>
            <a:noFill/>
            <a:ln w="28575" cap="flat" cmpd="sng">
              <a:solidFill>
                <a:srgbClr val="FF8560"/>
              </a:solidFill>
              <a:prstDash val="solid"/>
              <a:round/>
              <a:headEnd type="none" w="lg" len="lg"/>
              <a:tailEnd type="none" w="lg" len="lg"/>
            </a:ln>
          </p:spPr>
        </p:cxnSp>
        <p:cxnSp>
          <p:nvCxnSpPr>
            <p:cNvPr id="111" name="Shape 111"/>
            <p:cNvCxnSpPr>
              <a:stCxn id="106" idx="6"/>
              <a:endCxn id="107" idx="2"/>
            </p:cNvCxnSpPr>
            <p:nvPr/>
          </p:nvCxnSpPr>
          <p:spPr>
            <a:xfrm>
              <a:off x="6560600" y="4097725"/>
              <a:ext cx="1536000" cy="277200"/>
            </a:xfrm>
            <a:prstGeom prst="straightConnector1">
              <a:avLst/>
            </a:prstGeom>
            <a:noFill/>
            <a:ln w="28575" cap="flat" cmpd="sng">
              <a:solidFill>
                <a:srgbClr val="FF8560"/>
              </a:solidFill>
              <a:prstDash val="solid"/>
              <a:round/>
              <a:headEnd type="none" w="lg" len="lg"/>
              <a:tailEnd type="none" w="lg" len="lg"/>
            </a:ln>
          </p:spPr>
        </p:cxnSp>
      </p:gr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rotWithShape="1">
          <a:blip r:embed="rId3">
            <a:alphaModFix/>
          </a:blip>
          <a:srcRect l="26326" t="562" r="30837" b="730"/>
          <a:stretch/>
        </p:blipFill>
        <p:spPr>
          <a:xfrm>
            <a:off x="0" y="0"/>
            <a:ext cx="3231423" cy="5143500"/>
          </a:xfrm>
          <a:prstGeom prst="rect">
            <a:avLst/>
          </a:prstGeom>
          <a:noFill/>
          <a:ln>
            <a:noFill/>
          </a:ln>
        </p:spPr>
      </p:pic>
      <p:pic>
        <p:nvPicPr>
          <p:cNvPr id="117" name="Shape 117"/>
          <p:cNvPicPr preferRelativeResize="0"/>
          <p:nvPr/>
        </p:nvPicPr>
        <p:blipFill rotWithShape="1">
          <a:blip r:embed="rId4">
            <a:alphaModFix/>
          </a:blip>
          <a:srcRect l="24140" r="34029" b="645"/>
          <a:stretch/>
        </p:blipFill>
        <p:spPr>
          <a:xfrm>
            <a:off x="1823050" y="-33725"/>
            <a:ext cx="1828800" cy="5177225"/>
          </a:xfrm>
          <a:prstGeom prst="rect">
            <a:avLst/>
          </a:prstGeom>
          <a:noFill/>
          <a:ln>
            <a:noFill/>
          </a:ln>
        </p:spPr>
      </p:pic>
      <p:pic>
        <p:nvPicPr>
          <p:cNvPr id="118" name="Shape 118"/>
          <p:cNvPicPr preferRelativeResize="0"/>
          <p:nvPr/>
        </p:nvPicPr>
        <p:blipFill rotWithShape="1">
          <a:blip r:embed="rId5">
            <a:alphaModFix/>
          </a:blip>
          <a:srcRect l="48305" t="58450" r="37250" b="2721"/>
          <a:stretch/>
        </p:blipFill>
        <p:spPr>
          <a:xfrm>
            <a:off x="3657600" y="0"/>
            <a:ext cx="1828797" cy="5143499"/>
          </a:xfrm>
          <a:prstGeom prst="rect">
            <a:avLst/>
          </a:prstGeom>
          <a:noFill/>
          <a:ln>
            <a:noFill/>
          </a:ln>
        </p:spPr>
      </p:pic>
      <p:pic>
        <p:nvPicPr>
          <p:cNvPr id="119" name="Shape 119"/>
          <p:cNvPicPr preferRelativeResize="0"/>
          <p:nvPr/>
        </p:nvPicPr>
        <p:blipFill rotWithShape="1">
          <a:blip r:embed="rId6">
            <a:alphaModFix/>
          </a:blip>
          <a:srcRect l="36540" t="-1577" r="33004" b="4178"/>
          <a:stretch/>
        </p:blipFill>
        <p:spPr>
          <a:xfrm>
            <a:off x="5486400" y="450800"/>
            <a:ext cx="1828800" cy="4694674"/>
          </a:xfrm>
          <a:prstGeom prst="rect">
            <a:avLst/>
          </a:prstGeom>
          <a:noFill/>
          <a:ln>
            <a:noFill/>
          </a:ln>
        </p:spPr>
      </p:pic>
      <p:pic>
        <p:nvPicPr>
          <p:cNvPr id="120" name="Shape 120"/>
          <p:cNvPicPr preferRelativeResize="0"/>
          <p:nvPr/>
        </p:nvPicPr>
        <p:blipFill rotWithShape="1">
          <a:blip r:embed="rId7">
            <a:alphaModFix/>
          </a:blip>
          <a:srcRect l="35814" t="768" r="29531" b="9833"/>
          <a:stretch/>
        </p:blipFill>
        <p:spPr>
          <a:xfrm>
            <a:off x="7315200" y="552000"/>
            <a:ext cx="1828800" cy="4598224"/>
          </a:xfrm>
          <a:prstGeom prst="rect">
            <a:avLst/>
          </a:prstGeom>
          <a:noFill/>
          <a:ln>
            <a:noFill/>
          </a:ln>
        </p:spPr>
      </p:pic>
      <p:cxnSp>
        <p:nvCxnSpPr>
          <p:cNvPr id="121" name="Shape 121"/>
          <p:cNvCxnSpPr/>
          <p:nvPr/>
        </p:nvCxnSpPr>
        <p:spPr>
          <a:xfrm rot="10800000">
            <a:off x="1833175" y="510225"/>
            <a:ext cx="0" cy="4633199"/>
          </a:xfrm>
          <a:prstGeom prst="straightConnector1">
            <a:avLst/>
          </a:prstGeom>
          <a:noFill/>
          <a:ln w="19050" cap="flat" cmpd="sng">
            <a:solidFill>
              <a:schemeClr val="lt1"/>
            </a:solidFill>
            <a:prstDash val="solid"/>
            <a:round/>
            <a:headEnd type="none" w="lg" len="lg"/>
            <a:tailEnd type="none" w="lg" len="lg"/>
          </a:ln>
        </p:spPr>
      </p:cxnSp>
      <p:cxnSp>
        <p:nvCxnSpPr>
          <p:cNvPr id="122" name="Shape 122"/>
          <p:cNvCxnSpPr/>
          <p:nvPr/>
        </p:nvCxnSpPr>
        <p:spPr>
          <a:xfrm rot="10800000">
            <a:off x="3660879" y="510225"/>
            <a:ext cx="0" cy="4633199"/>
          </a:xfrm>
          <a:prstGeom prst="straightConnector1">
            <a:avLst/>
          </a:prstGeom>
          <a:noFill/>
          <a:ln w="19050" cap="flat" cmpd="sng">
            <a:solidFill>
              <a:schemeClr val="lt1"/>
            </a:solidFill>
            <a:prstDash val="solid"/>
            <a:round/>
            <a:headEnd type="none" w="lg" len="lg"/>
            <a:tailEnd type="none" w="lg" len="lg"/>
          </a:ln>
        </p:spPr>
      </p:cxnSp>
      <p:cxnSp>
        <p:nvCxnSpPr>
          <p:cNvPr id="123" name="Shape 123"/>
          <p:cNvCxnSpPr/>
          <p:nvPr/>
        </p:nvCxnSpPr>
        <p:spPr>
          <a:xfrm rot="10800000">
            <a:off x="5488520" y="510225"/>
            <a:ext cx="0" cy="4633199"/>
          </a:xfrm>
          <a:prstGeom prst="straightConnector1">
            <a:avLst/>
          </a:prstGeom>
          <a:noFill/>
          <a:ln w="19050" cap="flat" cmpd="sng">
            <a:solidFill>
              <a:schemeClr val="lt1"/>
            </a:solidFill>
            <a:prstDash val="solid"/>
            <a:round/>
            <a:headEnd type="none" w="lg" len="lg"/>
            <a:tailEnd type="none" w="lg" len="lg"/>
          </a:ln>
        </p:spPr>
      </p:cxnSp>
      <p:cxnSp>
        <p:nvCxnSpPr>
          <p:cNvPr id="124" name="Shape 124"/>
          <p:cNvCxnSpPr/>
          <p:nvPr/>
        </p:nvCxnSpPr>
        <p:spPr>
          <a:xfrm rot="10800000">
            <a:off x="7315275" y="510225"/>
            <a:ext cx="0" cy="4633199"/>
          </a:xfrm>
          <a:prstGeom prst="straightConnector1">
            <a:avLst/>
          </a:prstGeom>
          <a:noFill/>
          <a:ln w="19050" cap="flat" cmpd="sng">
            <a:solidFill>
              <a:schemeClr val="lt1"/>
            </a:solidFill>
            <a:prstDash val="solid"/>
            <a:round/>
            <a:headEnd type="none" w="lg" len="lg"/>
            <a:tailEnd type="none" w="lg" len="lg"/>
          </a:ln>
        </p:spPr>
      </p:cxnSp>
      <p:sp>
        <p:nvSpPr>
          <p:cNvPr id="125" name="Shape 125"/>
          <p:cNvSpPr/>
          <p:nvPr/>
        </p:nvSpPr>
        <p:spPr>
          <a:xfrm>
            <a:off x="3657600" y="4779425"/>
            <a:ext cx="1828800" cy="370799"/>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900" b="1" i="1">
                <a:solidFill>
                  <a:srgbClr val="666666"/>
                </a:solidFill>
                <a:latin typeface="Karla"/>
                <a:ea typeface="Karla"/>
                <a:cs typeface="Karla"/>
                <a:sym typeface="Karla"/>
              </a:rPr>
              <a:t>Connected edu platforms</a:t>
            </a:r>
          </a:p>
          <a:p>
            <a:pPr lvl="0" algn="ctr" rtl="0">
              <a:spcBef>
                <a:spcPts val="0"/>
              </a:spcBef>
              <a:buNone/>
            </a:pPr>
            <a:r>
              <a:rPr lang="en" sz="900" i="1">
                <a:solidFill>
                  <a:srgbClr val="B7B7B7"/>
                </a:solidFill>
                <a:latin typeface="Karla"/>
                <a:ea typeface="Karla"/>
                <a:cs typeface="Karla"/>
                <a:sym typeface="Karla"/>
              </a:rPr>
              <a:t>SAM Labs</a:t>
            </a:r>
          </a:p>
        </p:txBody>
      </p:sp>
      <p:sp>
        <p:nvSpPr>
          <p:cNvPr id="126" name="Shape 126"/>
          <p:cNvSpPr/>
          <p:nvPr/>
        </p:nvSpPr>
        <p:spPr>
          <a:xfrm>
            <a:off x="1823050" y="4779425"/>
            <a:ext cx="1828800" cy="370799"/>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900" b="1" i="1">
                <a:solidFill>
                  <a:srgbClr val="666666"/>
                </a:solidFill>
                <a:latin typeface="Karla"/>
                <a:ea typeface="Karla"/>
                <a:cs typeface="Karla"/>
                <a:sym typeface="Karla"/>
              </a:rPr>
              <a:t>Smart Contact Lenses</a:t>
            </a:r>
          </a:p>
          <a:p>
            <a:pPr lvl="0" algn="ctr" rtl="0">
              <a:spcBef>
                <a:spcPts val="0"/>
              </a:spcBef>
              <a:buNone/>
            </a:pPr>
            <a:r>
              <a:rPr lang="en" sz="900" i="1">
                <a:solidFill>
                  <a:srgbClr val="B7B7B7"/>
                </a:solidFill>
                <a:latin typeface="Karla"/>
                <a:ea typeface="Karla"/>
                <a:cs typeface="Karla"/>
                <a:sym typeface="Karla"/>
              </a:rPr>
              <a:t>Google</a:t>
            </a:r>
          </a:p>
        </p:txBody>
      </p:sp>
      <p:sp>
        <p:nvSpPr>
          <p:cNvPr id="127" name="Shape 127"/>
          <p:cNvSpPr/>
          <p:nvPr/>
        </p:nvSpPr>
        <p:spPr>
          <a:xfrm>
            <a:off x="5486400" y="4779425"/>
            <a:ext cx="1828800" cy="370799"/>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900" b="1" i="1">
                <a:solidFill>
                  <a:srgbClr val="666666"/>
                </a:solidFill>
                <a:latin typeface="Karla"/>
                <a:ea typeface="Karla"/>
                <a:cs typeface="Karla"/>
                <a:sym typeface="Karla"/>
              </a:rPr>
              <a:t>Scientific data sharing</a:t>
            </a:r>
          </a:p>
          <a:p>
            <a:pPr lvl="0" algn="ctr" rtl="0">
              <a:spcBef>
                <a:spcPts val="0"/>
              </a:spcBef>
              <a:buNone/>
            </a:pPr>
            <a:r>
              <a:rPr lang="en" sz="900" i="1">
                <a:solidFill>
                  <a:srgbClr val="B7B7B7"/>
                </a:solidFill>
                <a:latin typeface="Karla"/>
                <a:ea typeface="Karla"/>
                <a:cs typeface="Karla"/>
                <a:sym typeface="Karla"/>
              </a:rPr>
              <a:t>CERN Higgs Candidates</a:t>
            </a:r>
          </a:p>
        </p:txBody>
      </p:sp>
      <p:sp>
        <p:nvSpPr>
          <p:cNvPr id="128" name="Shape 128"/>
          <p:cNvSpPr/>
          <p:nvPr/>
        </p:nvSpPr>
        <p:spPr>
          <a:xfrm>
            <a:off x="7315200" y="4779425"/>
            <a:ext cx="1828800" cy="370799"/>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900" b="1" i="1">
                <a:solidFill>
                  <a:srgbClr val="666666"/>
                </a:solidFill>
                <a:latin typeface="Karla"/>
                <a:ea typeface="Karla"/>
                <a:cs typeface="Karla"/>
                <a:sym typeface="Karla"/>
              </a:rPr>
              <a:t>Mixed reality</a:t>
            </a:r>
          </a:p>
          <a:p>
            <a:pPr lvl="0" algn="ctr" rtl="0">
              <a:spcBef>
                <a:spcPts val="0"/>
              </a:spcBef>
              <a:buNone/>
            </a:pPr>
            <a:r>
              <a:rPr lang="en" sz="900" i="1">
                <a:solidFill>
                  <a:srgbClr val="B7B7B7"/>
                </a:solidFill>
                <a:latin typeface="Karla"/>
                <a:ea typeface="Karla"/>
                <a:cs typeface="Karla"/>
                <a:sym typeface="Karla"/>
              </a:rPr>
              <a:t>Magic Leap</a:t>
            </a:r>
          </a:p>
        </p:txBody>
      </p:sp>
      <p:sp>
        <p:nvSpPr>
          <p:cNvPr id="129" name="Shape 129"/>
          <p:cNvSpPr/>
          <p:nvPr/>
        </p:nvSpPr>
        <p:spPr>
          <a:xfrm>
            <a:off x="0" y="4779425"/>
            <a:ext cx="1828800" cy="370799"/>
          </a:xfrm>
          <a:prstGeom prst="rect">
            <a:avLst/>
          </a:prstGeom>
          <a:solidFill>
            <a:srgbClr val="FFFFFF"/>
          </a:solidFill>
          <a:ln>
            <a:noFill/>
          </a:ln>
        </p:spPr>
        <p:txBody>
          <a:bodyPr lIns="91425" tIns="91425" rIns="91425" bIns="91425" anchor="ctr" anchorCtr="0">
            <a:noAutofit/>
          </a:bodyPr>
          <a:lstStyle/>
          <a:p>
            <a:pPr lvl="0" algn="ctr" rtl="0">
              <a:spcBef>
                <a:spcPts val="0"/>
              </a:spcBef>
              <a:buNone/>
            </a:pPr>
            <a:r>
              <a:rPr lang="en" sz="900" b="1" i="1">
                <a:solidFill>
                  <a:srgbClr val="666666"/>
                </a:solidFill>
                <a:latin typeface="Karla"/>
                <a:ea typeface="Karla"/>
                <a:cs typeface="Karla"/>
                <a:sym typeface="Karla"/>
              </a:rPr>
              <a:t>Government open data</a:t>
            </a:r>
          </a:p>
          <a:p>
            <a:pPr lvl="0" algn="ctr" rtl="0">
              <a:spcBef>
                <a:spcPts val="0"/>
              </a:spcBef>
              <a:buNone/>
            </a:pPr>
            <a:r>
              <a:rPr lang="en" sz="900" i="1">
                <a:solidFill>
                  <a:srgbClr val="B7B7B7"/>
                </a:solidFill>
                <a:latin typeface="Karla"/>
                <a:ea typeface="Karla"/>
                <a:cs typeface="Karla"/>
                <a:sym typeface="Karla"/>
              </a:rPr>
              <a:t>data.gov.uk</a:t>
            </a:r>
          </a:p>
        </p:txBody>
      </p:sp>
      <p:sp>
        <p:nvSpPr>
          <p:cNvPr id="130" name="Shape 130"/>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The impact of IoT from an individual to the planet...</a:t>
            </a:r>
          </a:p>
        </p:txBody>
      </p:sp>
      <p:sp>
        <p:nvSpPr>
          <p:cNvPr id="131" name="Shape 131"/>
          <p:cNvSpPr/>
          <p:nvPr/>
        </p:nvSpPr>
        <p:spPr>
          <a:xfrm>
            <a:off x="212498" y="703327"/>
            <a:ext cx="1374600" cy="531600"/>
          </a:xfrm>
          <a:prstGeom prst="rect">
            <a:avLst/>
          </a:prstGeom>
          <a:solidFill>
            <a:srgbClr val="FAFAFA"/>
          </a:solidFill>
          <a:ln>
            <a:noFill/>
          </a:ln>
        </p:spPr>
        <p:txBody>
          <a:bodyPr lIns="91425" tIns="91425" rIns="91425" bIns="91425" anchor="ctr" anchorCtr="0">
            <a:noAutofit/>
          </a:bodyPr>
          <a:lstStyle/>
          <a:p>
            <a:pPr lvl="0" algn="ctr" rtl="0">
              <a:spcBef>
                <a:spcPts val="0"/>
              </a:spcBef>
              <a:buNone/>
            </a:pPr>
            <a:r>
              <a:rPr lang="en" sz="1100" b="1">
                <a:solidFill>
                  <a:srgbClr val="FF8560"/>
                </a:solidFill>
                <a:latin typeface="Quicksand"/>
                <a:ea typeface="Quicksand"/>
                <a:cs typeface="Quicksand"/>
                <a:sym typeface="Quicksand"/>
              </a:rPr>
              <a:t>civics</a:t>
            </a:r>
          </a:p>
        </p:txBody>
      </p:sp>
      <p:sp>
        <p:nvSpPr>
          <p:cNvPr id="132" name="Shape 132"/>
          <p:cNvSpPr/>
          <p:nvPr/>
        </p:nvSpPr>
        <p:spPr>
          <a:xfrm>
            <a:off x="2048613" y="703327"/>
            <a:ext cx="1374600" cy="531600"/>
          </a:xfrm>
          <a:prstGeom prst="rect">
            <a:avLst/>
          </a:prstGeom>
          <a:solidFill>
            <a:srgbClr val="FAFAFA"/>
          </a:solidFill>
          <a:ln>
            <a:noFill/>
          </a:ln>
        </p:spPr>
        <p:txBody>
          <a:bodyPr lIns="91425" tIns="91425" rIns="91425" bIns="91425" anchor="ctr" anchorCtr="0">
            <a:noAutofit/>
          </a:bodyPr>
          <a:lstStyle/>
          <a:p>
            <a:pPr lvl="0" algn="ctr" rtl="0">
              <a:spcBef>
                <a:spcPts val="0"/>
              </a:spcBef>
              <a:buNone/>
            </a:pPr>
            <a:r>
              <a:rPr lang="en" sz="1100" b="1">
                <a:solidFill>
                  <a:srgbClr val="FF8560"/>
                </a:solidFill>
                <a:latin typeface="Quicksand"/>
                <a:ea typeface="Quicksand"/>
                <a:cs typeface="Quicksand"/>
                <a:sym typeface="Quicksand"/>
              </a:rPr>
              <a:t>health</a:t>
            </a:r>
          </a:p>
        </p:txBody>
      </p:sp>
      <p:sp>
        <p:nvSpPr>
          <p:cNvPr id="133" name="Shape 133"/>
          <p:cNvSpPr/>
          <p:nvPr/>
        </p:nvSpPr>
        <p:spPr>
          <a:xfrm>
            <a:off x="3884741" y="703327"/>
            <a:ext cx="1374600" cy="531600"/>
          </a:xfrm>
          <a:prstGeom prst="rect">
            <a:avLst/>
          </a:prstGeom>
          <a:solidFill>
            <a:srgbClr val="FAFAFA"/>
          </a:solidFill>
          <a:ln>
            <a:noFill/>
          </a:ln>
        </p:spPr>
        <p:txBody>
          <a:bodyPr lIns="91425" tIns="91425" rIns="91425" bIns="91425" anchor="ctr" anchorCtr="0">
            <a:noAutofit/>
          </a:bodyPr>
          <a:lstStyle/>
          <a:p>
            <a:pPr lvl="0" algn="ctr" rtl="0">
              <a:spcBef>
                <a:spcPts val="0"/>
              </a:spcBef>
              <a:buNone/>
            </a:pPr>
            <a:r>
              <a:rPr lang="en" sz="1100" b="1">
                <a:solidFill>
                  <a:srgbClr val="FF8560"/>
                </a:solidFill>
                <a:latin typeface="Quicksand"/>
                <a:ea typeface="Quicksand"/>
                <a:cs typeface="Quicksand"/>
                <a:sym typeface="Quicksand"/>
              </a:rPr>
              <a:t>education</a:t>
            </a:r>
          </a:p>
        </p:txBody>
      </p:sp>
      <p:sp>
        <p:nvSpPr>
          <p:cNvPr id="134" name="Shape 134"/>
          <p:cNvSpPr/>
          <p:nvPr/>
        </p:nvSpPr>
        <p:spPr>
          <a:xfrm>
            <a:off x="7556892" y="703327"/>
            <a:ext cx="1374600" cy="531600"/>
          </a:xfrm>
          <a:prstGeom prst="rect">
            <a:avLst/>
          </a:prstGeom>
          <a:solidFill>
            <a:srgbClr val="FAFAFA"/>
          </a:solidFill>
          <a:ln>
            <a:noFill/>
          </a:ln>
        </p:spPr>
        <p:txBody>
          <a:bodyPr lIns="91425" tIns="91425" rIns="91425" bIns="91425" anchor="ctr" anchorCtr="0">
            <a:noAutofit/>
          </a:bodyPr>
          <a:lstStyle/>
          <a:p>
            <a:pPr lvl="0" algn="ctr" rtl="0">
              <a:spcBef>
                <a:spcPts val="0"/>
              </a:spcBef>
              <a:buNone/>
            </a:pPr>
            <a:r>
              <a:rPr lang="en" sz="1100" b="1">
                <a:solidFill>
                  <a:srgbClr val="FF8560"/>
                </a:solidFill>
                <a:latin typeface="Quicksand"/>
                <a:ea typeface="Quicksand"/>
                <a:cs typeface="Quicksand"/>
                <a:sym typeface="Quicksand"/>
              </a:rPr>
              <a:t>entertainment</a:t>
            </a:r>
          </a:p>
        </p:txBody>
      </p:sp>
      <p:sp>
        <p:nvSpPr>
          <p:cNvPr id="135" name="Shape 135"/>
          <p:cNvSpPr/>
          <p:nvPr/>
        </p:nvSpPr>
        <p:spPr>
          <a:xfrm>
            <a:off x="5720829" y="703327"/>
            <a:ext cx="1374600" cy="531600"/>
          </a:xfrm>
          <a:prstGeom prst="rect">
            <a:avLst/>
          </a:prstGeom>
          <a:solidFill>
            <a:srgbClr val="FAFAFA"/>
          </a:solidFill>
          <a:ln>
            <a:noFill/>
          </a:ln>
        </p:spPr>
        <p:txBody>
          <a:bodyPr lIns="91425" tIns="91425" rIns="91425" bIns="91425" anchor="ctr" anchorCtr="0">
            <a:noAutofit/>
          </a:bodyPr>
          <a:lstStyle/>
          <a:p>
            <a:pPr lvl="0" algn="ctr" rtl="0">
              <a:spcBef>
                <a:spcPts val="0"/>
              </a:spcBef>
              <a:buNone/>
            </a:pPr>
            <a:r>
              <a:rPr lang="en" sz="1100" b="1">
                <a:solidFill>
                  <a:srgbClr val="FF8560"/>
                </a:solidFill>
                <a:latin typeface="Quicksand"/>
                <a:ea typeface="Quicksand"/>
                <a:cs typeface="Quicksand"/>
                <a:sym typeface="Quicksand"/>
              </a:rPr>
              <a:t>science</a:t>
            </a:r>
          </a:p>
        </p:txBody>
      </p:sp>
      <p:sp>
        <p:nvSpPr>
          <p:cNvPr id="136" name="Shape 136"/>
          <p:cNvSpPr/>
          <p:nvPr/>
        </p:nvSpPr>
        <p:spPr>
          <a:xfrm>
            <a:off x="212499" y="1234917"/>
            <a:ext cx="1374600" cy="36000"/>
          </a:xfrm>
          <a:prstGeom prst="rect">
            <a:avLst/>
          </a:prstGeom>
          <a:solidFill>
            <a:srgbClr val="000000">
              <a:alpha val="50000"/>
            </a:srgbClr>
          </a:solidFill>
          <a:ln>
            <a:noFill/>
          </a:ln>
        </p:spPr>
        <p:txBody>
          <a:bodyPr lIns="91425" tIns="91425" rIns="91425" bIns="91425" anchor="ctr" anchorCtr="0">
            <a:noAutofit/>
          </a:bodyPr>
          <a:lstStyle/>
          <a:p>
            <a:pPr lvl="0" algn="ctr" rtl="0">
              <a:spcBef>
                <a:spcPts val="0"/>
              </a:spcBef>
              <a:buNone/>
            </a:pPr>
            <a:endParaRPr sz="1100" b="1">
              <a:solidFill>
                <a:srgbClr val="8267B2"/>
              </a:solidFill>
              <a:latin typeface="Quicksand"/>
              <a:ea typeface="Quicksand"/>
              <a:cs typeface="Quicksand"/>
              <a:sym typeface="Quicksand"/>
            </a:endParaRPr>
          </a:p>
        </p:txBody>
      </p:sp>
      <p:sp>
        <p:nvSpPr>
          <p:cNvPr id="137" name="Shape 137"/>
          <p:cNvSpPr/>
          <p:nvPr/>
        </p:nvSpPr>
        <p:spPr>
          <a:xfrm>
            <a:off x="2048614" y="1234917"/>
            <a:ext cx="1374600" cy="36095"/>
          </a:xfrm>
          <a:prstGeom prst="rect">
            <a:avLst/>
          </a:prstGeom>
          <a:solidFill>
            <a:srgbClr val="000000">
              <a:alpha val="50000"/>
            </a:srgbClr>
          </a:solidFill>
          <a:ln>
            <a:noFill/>
          </a:ln>
        </p:spPr>
        <p:txBody>
          <a:bodyPr lIns="91425" tIns="91425" rIns="91425" bIns="91425" anchor="ctr" anchorCtr="0">
            <a:noAutofit/>
          </a:bodyPr>
          <a:lstStyle/>
          <a:p>
            <a:pPr lvl="0" algn="ctr" rtl="0">
              <a:spcBef>
                <a:spcPts val="0"/>
              </a:spcBef>
              <a:buNone/>
            </a:pPr>
            <a:endParaRPr sz="1100" b="1">
              <a:solidFill>
                <a:srgbClr val="8267B2"/>
              </a:solidFill>
              <a:latin typeface="Quicksand"/>
              <a:ea typeface="Quicksand"/>
              <a:cs typeface="Quicksand"/>
              <a:sym typeface="Quicksand"/>
            </a:endParaRPr>
          </a:p>
        </p:txBody>
      </p:sp>
      <p:sp>
        <p:nvSpPr>
          <p:cNvPr id="138" name="Shape 138"/>
          <p:cNvSpPr/>
          <p:nvPr/>
        </p:nvSpPr>
        <p:spPr>
          <a:xfrm>
            <a:off x="3884742" y="1234917"/>
            <a:ext cx="1374600" cy="36095"/>
          </a:xfrm>
          <a:prstGeom prst="rect">
            <a:avLst/>
          </a:prstGeom>
          <a:solidFill>
            <a:srgbClr val="000000">
              <a:alpha val="50000"/>
            </a:srgbClr>
          </a:solidFill>
          <a:ln>
            <a:noFill/>
          </a:ln>
        </p:spPr>
        <p:txBody>
          <a:bodyPr lIns="91425" tIns="91425" rIns="91425" bIns="91425" anchor="ctr" anchorCtr="0">
            <a:noAutofit/>
          </a:bodyPr>
          <a:lstStyle/>
          <a:p>
            <a:pPr lvl="0" algn="ctr" rtl="0">
              <a:spcBef>
                <a:spcPts val="0"/>
              </a:spcBef>
              <a:buNone/>
            </a:pPr>
            <a:endParaRPr sz="1100" b="1">
              <a:solidFill>
                <a:srgbClr val="8267B2"/>
              </a:solidFill>
              <a:latin typeface="Quicksand"/>
              <a:ea typeface="Quicksand"/>
              <a:cs typeface="Quicksand"/>
              <a:sym typeface="Quicksand"/>
            </a:endParaRPr>
          </a:p>
        </p:txBody>
      </p:sp>
      <p:sp>
        <p:nvSpPr>
          <p:cNvPr id="139" name="Shape 139"/>
          <p:cNvSpPr/>
          <p:nvPr/>
        </p:nvSpPr>
        <p:spPr>
          <a:xfrm>
            <a:off x="7556894" y="1234917"/>
            <a:ext cx="1374600" cy="36000"/>
          </a:xfrm>
          <a:prstGeom prst="rect">
            <a:avLst/>
          </a:prstGeom>
          <a:solidFill>
            <a:srgbClr val="000000">
              <a:alpha val="50000"/>
            </a:srgbClr>
          </a:solidFill>
          <a:ln>
            <a:noFill/>
          </a:ln>
        </p:spPr>
        <p:txBody>
          <a:bodyPr lIns="91425" tIns="91425" rIns="91425" bIns="91425" anchor="ctr" anchorCtr="0">
            <a:noAutofit/>
          </a:bodyPr>
          <a:lstStyle/>
          <a:p>
            <a:pPr lvl="0" algn="ctr" rtl="0">
              <a:spcBef>
                <a:spcPts val="0"/>
              </a:spcBef>
              <a:buNone/>
            </a:pPr>
            <a:endParaRPr sz="1100" b="1">
              <a:solidFill>
                <a:srgbClr val="8267B2"/>
              </a:solidFill>
              <a:latin typeface="Quicksand"/>
              <a:ea typeface="Quicksand"/>
              <a:cs typeface="Quicksand"/>
              <a:sym typeface="Quicksand"/>
            </a:endParaRPr>
          </a:p>
        </p:txBody>
      </p:sp>
      <p:sp>
        <p:nvSpPr>
          <p:cNvPr id="140" name="Shape 140"/>
          <p:cNvSpPr/>
          <p:nvPr/>
        </p:nvSpPr>
        <p:spPr>
          <a:xfrm>
            <a:off x="5720831" y="1234917"/>
            <a:ext cx="1374600" cy="36095"/>
          </a:xfrm>
          <a:prstGeom prst="rect">
            <a:avLst/>
          </a:prstGeom>
          <a:solidFill>
            <a:srgbClr val="000000">
              <a:alpha val="50000"/>
            </a:srgbClr>
          </a:solidFill>
          <a:ln>
            <a:noFill/>
          </a:ln>
        </p:spPr>
        <p:txBody>
          <a:bodyPr lIns="91425" tIns="91425" rIns="91425" bIns="91425" anchor="ctr" anchorCtr="0">
            <a:noAutofit/>
          </a:bodyPr>
          <a:lstStyle/>
          <a:p>
            <a:pPr lvl="0" algn="ctr" rtl="0">
              <a:spcBef>
                <a:spcPts val="0"/>
              </a:spcBef>
              <a:buNone/>
            </a:pPr>
            <a:endParaRPr sz="1100" b="1">
              <a:solidFill>
                <a:srgbClr val="8267B2"/>
              </a:solidFill>
              <a:latin typeface="Quicksand"/>
              <a:ea typeface="Quicksand"/>
              <a:cs typeface="Quicksand"/>
              <a:sym typeface="Quicksand"/>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4"/>
        <p:cNvGrpSpPr/>
        <p:nvPr/>
      </p:nvGrpSpPr>
      <p:grpSpPr>
        <a:xfrm>
          <a:off x="0" y="0"/>
          <a:ext cx="0" cy="0"/>
          <a:chOff x="0" y="0"/>
          <a:chExt cx="0" cy="0"/>
        </a:xfrm>
      </p:grpSpPr>
      <p:sp>
        <p:nvSpPr>
          <p:cNvPr id="145" name="Shape 145"/>
          <p:cNvSpPr txBox="1"/>
          <p:nvPr/>
        </p:nvSpPr>
        <p:spPr>
          <a:xfrm>
            <a:off x="0" y="147575"/>
            <a:ext cx="9144000" cy="198300"/>
          </a:xfrm>
          <a:prstGeom prst="rect">
            <a:avLst/>
          </a:prstGeom>
          <a:noFill/>
          <a:ln>
            <a:noFill/>
          </a:ln>
        </p:spPr>
        <p:txBody>
          <a:bodyPr lIns="91425" tIns="91425" rIns="91425" bIns="91425" anchor="ctr" anchorCtr="0">
            <a:noAutofit/>
          </a:bodyPr>
          <a:lstStyle/>
          <a:p>
            <a:pPr lvl="0" algn="ctr" rtl="0">
              <a:spcBef>
                <a:spcPts val="0"/>
              </a:spcBef>
              <a:buNone/>
            </a:pPr>
            <a:r>
              <a:rPr lang="en" b="1">
                <a:solidFill>
                  <a:srgbClr val="FFFFFF"/>
                </a:solidFill>
                <a:latin typeface="Karla"/>
                <a:ea typeface="Karla"/>
                <a:cs typeface="Karla"/>
                <a:sym typeface="Karla"/>
              </a:rPr>
              <a:t>... it evokes complexity and fears over privacy and security risks</a:t>
            </a:r>
          </a:p>
        </p:txBody>
      </p:sp>
      <p:pic>
        <p:nvPicPr>
          <p:cNvPr id="146" name="Shape 146"/>
          <p:cNvPicPr preferRelativeResize="0"/>
          <p:nvPr/>
        </p:nvPicPr>
        <p:blipFill>
          <a:blip r:embed="rId3">
            <a:alphaModFix/>
          </a:blip>
          <a:stretch>
            <a:fillRect/>
          </a:stretch>
        </p:blipFill>
        <p:spPr>
          <a:xfrm>
            <a:off x="316487" y="2436875"/>
            <a:ext cx="3945475" cy="2487325"/>
          </a:xfrm>
          <a:prstGeom prst="rect">
            <a:avLst/>
          </a:prstGeom>
          <a:noFill/>
          <a:ln>
            <a:noFill/>
          </a:ln>
        </p:spPr>
      </p:pic>
      <p:pic>
        <p:nvPicPr>
          <p:cNvPr id="147" name="Shape 147"/>
          <p:cNvPicPr preferRelativeResize="0"/>
          <p:nvPr/>
        </p:nvPicPr>
        <p:blipFill>
          <a:blip r:embed="rId4">
            <a:alphaModFix/>
          </a:blip>
          <a:stretch>
            <a:fillRect/>
          </a:stretch>
        </p:blipFill>
        <p:spPr>
          <a:xfrm>
            <a:off x="316487" y="724274"/>
            <a:ext cx="3839301" cy="1788325"/>
          </a:xfrm>
          <a:prstGeom prst="rect">
            <a:avLst/>
          </a:prstGeom>
          <a:noFill/>
          <a:ln>
            <a:noFill/>
          </a:ln>
        </p:spPr>
      </p:pic>
      <p:pic>
        <p:nvPicPr>
          <p:cNvPr id="148" name="Shape 148"/>
          <p:cNvPicPr preferRelativeResize="0"/>
          <p:nvPr/>
        </p:nvPicPr>
        <p:blipFill>
          <a:blip r:embed="rId5">
            <a:alphaModFix/>
          </a:blip>
          <a:stretch>
            <a:fillRect/>
          </a:stretch>
        </p:blipFill>
        <p:spPr>
          <a:xfrm>
            <a:off x="4116437" y="846572"/>
            <a:ext cx="4711074" cy="4060475"/>
          </a:xfrm>
          <a:prstGeom prst="rect">
            <a:avLst/>
          </a:prstGeom>
          <a:noFill/>
          <a:ln>
            <a:noFill/>
          </a:ln>
        </p:spPr>
      </p:pic>
      <p:sp>
        <p:nvSpPr>
          <p:cNvPr id="149" name="Shape 149"/>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...it evokes complexity and fears over privacy and security risks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p:nvPr/>
        </p:nvSpPr>
        <p:spPr>
          <a:xfrm>
            <a:off x="4377400" y="1402700"/>
            <a:ext cx="196800" cy="198600"/>
          </a:xfrm>
          <a:prstGeom prst="rightArrow">
            <a:avLst>
              <a:gd name="adj1" fmla="val 50000"/>
              <a:gd name="adj2" fmla="val 70465"/>
            </a:avLst>
          </a:prstGeom>
          <a:solidFill>
            <a:srgbClr val="FF8560"/>
          </a:solidFill>
          <a:ln>
            <a:noFill/>
          </a:ln>
        </p:spPr>
        <p:txBody>
          <a:bodyPr lIns="91425" tIns="91425" rIns="91425" bIns="91425" anchor="ctr" anchorCtr="0">
            <a:noAutofit/>
          </a:bodyPr>
          <a:lstStyle/>
          <a:p>
            <a:pPr lvl="0" rtl="0">
              <a:spcBef>
                <a:spcPts val="0"/>
              </a:spcBef>
              <a:buNone/>
            </a:pPr>
            <a:endParaRPr sz="1200">
              <a:solidFill>
                <a:srgbClr val="FF8560"/>
              </a:solidFill>
            </a:endParaRPr>
          </a:p>
        </p:txBody>
      </p:sp>
      <p:sp>
        <p:nvSpPr>
          <p:cNvPr id="155" name="Shape 155"/>
          <p:cNvSpPr/>
          <p:nvPr/>
        </p:nvSpPr>
        <p:spPr>
          <a:xfrm>
            <a:off x="4377400" y="1767559"/>
            <a:ext cx="196800" cy="198600"/>
          </a:xfrm>
          <a:prstGeom prst="rightArrow">
            <a:avLst>
              <a:gd name="adj1" fmla="val 50000"/>
              <a:gd name="adj2" fmla="val 70465"/>
            </a:avLst>
          </a:prstGeom>
          <a:solidFill>
            <a:srgbClr val="FF8560"/>
          </a:solidFill>
          <a:ln>
            <a:noFill/>
          </a:ln>
        </p:spPr>
        <p:txBody>
          <a:bodyPr lIns="91425" tIns="91425" rIns="91425" bIns="91425" anchor="ctr" anchorCtr="0">
            <a:noAutofit/>
          </a:bodyPr>
          <a:lstStyle/>
          <a:p>
            <a:pPr lvl="0" rtl="0">
              <a:spcBef>
                <a:spcPts val="0"/>
              </a:spcBef>
              <a:buNone/>
            </a:pPr>
            <a:endParaRPr sz="1200">
              <a:solidFill>
                <a:srgbClr val="FF8560"/>
              </a:solidFill>
            </a:endParaRPr>
          </a:p>
        </p:txBody>
      </p:sp>
      <p:sp>
        <p:nvSpPr>
          <p:cNvPr id="156" name="Shape 156"/>
          <p:cNvSpPr/>
          <p:nvPr/>
        </p:nvSpPr>
        <p:spPr>
          <a:xfrm>
            <a:off x="4377400" y="2311984"/>
            <a:ext cx="196800" cy="198600"/>
          </a:xfrm>
          <a:prstGeom prst="rightArrow">
            <a:avLst>
              <a:gd name="adj1" fmla="val 50000"/>
              <a:gd name="adj2" fmla="val 70465"/>
            </a:avLst>
          </a:prstGeom>
          <a:solidFill>
            <a:srgbClr val="FF8560"/>
          </a:solidFill>
          <a:ln>
            <a:noFill/>
          </a:ln>
        </p:spPr>
        <p:txBody>
          <a:bodyPr lIns="91425" tIns="91425" rIns="91425" bIns="91425" anchor="ctr" anchorCtr="0">
            <a:noAutofit/>
          </a:bodyPr>
          <a:lstStyle/>
          <a:p>
            <a:pPr lvl="0" rtl="0">
              <a:spcBef>
                <a:spcPts val="0"/>
              </a:spcBef>
              <a:buNone/>
            </a:pPr>
            <a:endParaRPr sz="1200">
              <a:solidFill>
                <a:srgbClr val="FF8560"/>
              </a:solidFill>
            </a:endParaRPr>
          </a:p>
        </p:txBody>
      </p:sp>
      <p:sp>
        <p:nvSpPr>
          <p:cNvPr id="157" name="Shape 157"/>
          <p:cNvSpPr/>
          <p:nvPr/>
        </p:nvSpPr>
        <p:spPr>
          <a:xfrm>
            <a:off x="4377400" y="2843484"/>
            <a:ext cx="196800" cy="198600"/>
          </a:xfrm>
          <a:prstGeom prst="rightArrow">
            <a:avLst>
              <a:gd name="adj1" fmla="val 50000"/>
              <a:gd name="adj2" fmla="val 70465"/>
            </a:avLst>
          </a:prstGeom>
          <a:solidFill>
            <a:srgbClr val="FF8560"/>
          </a:solidFill>
          <a:ln>
            <a:noFill/>
          </a:ln>
        </p:spPr>
        <p:txBody>
          <a:bodyPr lIns="91425" tIns="91425" rIns="91425" bIns="91425" anchor="ctr" anchorCtr="0">
            <a:noAutofit/>
          </a:bodyPr>
          <a:lstStyle/>
          <a:p>
            <a:pPr lvl="0" rtl="0">
              <a:spcBef>
                <a:spcPts val="0"/>
              </a:spcBef>
              <a:buNone/>
            </a:pPr>
            <a:endParaRPr sz="1200">
              <a:solidFill>
                <a:srgbClr val="FF8560"/>
              </a:solidFill>
            </a:endParaRPr>
          </a:p>
        </p:txBody>
      </p:sp>
      <p:sp>
        <p:nvSpPr>
          <p:cNvPr id="158" name="Shape 158"/>
          <p:cNvSpPr/>
          <p:nvPr/>
        </p:nvSpPr>
        <p:spPr>
          <a:xfrm>
            <a:off x="4377400" y="3393847"/>
            <a:ext cx="196800" cy="198600"/>
          </a:xfrm>
          <a:prstGeom prst="rightArrow">
            <a:avLst>
              <a:gd name="adj1" fmla="val 50000"/>
              <a:gd name="adj2" fmla="val 70465"/>
            </a:avLst>
          </a:prstGeom>
          <a:solidFill>
            <a:srgbClr val="FF8560"/>
          </a:solidFill>
          <a:ln>
            <a:noFill/>
          </a:ln>
        </p:spPr>
        <p:txBody>
          <a:bodyPr lIns="91425" tIns="91425" rIns="91425" bIns="91425" anchor="ctr" anchorCtr="0">
            <a:noAutofit/>
          </a:bodyPr>
          <a:lstStyle/>
          <a:p>
            <a:pPr lvl="0" rtl="0">
              <a:spcBef>
                <a:spcPts val="0"/>
              </a:spcBef>
              <a:buNone/>
            </a:pPr>
            <a:endParaRPr sz="1200">
              <a:solidFill>
                <a:srgbClr val="FF8560"/>
              </a:solidFill>
            </a:endParaRPr>
          </a:p>
        </p:txBody>
      </p:sp>
      <p:sp>
        <p:nvSpPr>
          <p:cNvPr id="159" name="Shape 159"/>
          <p:cNvSpPr/>
          <p:nvPr/>
        </p:nvSpPr>
        <p:spPr>
          <a:xfrm>
            <a:off x="4377400" y="3950672"/>
            <a:ext cx="196800" cy="198600"/>
          </a:xfrm>
          <a:prstGeom prst="rightArrow">
            <a:avLst>
              <a:gd name="adj1" fmla="val 50000"/>
              <a:gd name="adj2" fmla="val 70465"/>
            </a:avLst>
          </a:prstGeom>
          <a:solidFill>
            <a:srgbClr val="FF8560"/>
          </a:solidFill>
          <a:ln>
            <a:noFill/>
          </a:ln>
        </p:spPr>
        <p:txBody>
          <a:bodyPr lIns="91425" tIns="91425" rIns="91425" bIns="91425" anchor="ctr" anchorCtr="0">
            <a:noAutofit/>
          </a:bodyPr>
          <a:lstStyle/>
          <a:p>
            <a:pPr lvl="0" rtl="0">
              <a:spcBef>
                <a:spcPts val="0"/>
              </a:spcBef>
              <a:buNone/>
            </a:pPr>
            <a:endParaRPr sz="1200">
              <a:solidFill>
                <a:srgbClr val="FF8560"/>
              </a:solidFill>
            </a:endParaRPr>
          </a:p>
        </p:txBody>
      </p:sp>
      <p:sp>
        <p:nvSpPr>
          <p:cNvPr id="160" name="Shape 160"/>
          <p:cNvSpPr txBox="1"/>
          <p:nvPr/>
        </p:nvSpPr>
        <p:spPr>
          <a:xfrm>
            <a:off x="378762" y="214600"/>
            <a:ext cx="8080199" cy="198300"/>
          </a:xfrm>
          <a:prstGeom prst="rect">
            <a:avLst/>
          </a:prstGeom>
          <a:noFill/>
          <a:ln>
            <a:noFill/>
          </a:ln>
        </p:spPr>
        <p:txBody>
          <a:bodyPr lIns="91425" tIns="91425" rIns="91425" bIns="91425" anchor="ctr" anchorCtr="0">
            <a:noAutofit/>
          </a:bodyPr>
          <a:lstStyle/>
          <a:p>
            <a:pPr lvl="0" algn="ctr" rtl="0">
              <a:spcBef>
                <a:spcPts val="0"/>
              </a:spcBef>
              <a:buNone/>
            </a:pPr>
            <a:r>
              <a:rPr lang="en" b="1">
                <a:solidFill>
                  <a:srgbClr val="FFFFFF"/>
                </a:solidFill>
                <a:latin typeface="Karla"/>
                <a:ea typeface="Karla"/>
                <a:cs typeface="Karla"/>
                <a:sym typeface="Karla"/>
              </a:rPr>
              <a:t>... how can we change user experiences to make the underlying benefits clear</a:t>
            </a:r>
          </a:p>
        </p:txBody>
      </p:sp>
      <p:sp>
        <p:nvSpPr>
          <p:cNvPr id="161" name="Shape 161"/>
          <p:cNvSpPr txBox="1"/>
          <p:nvPr/>
        </p:nvSpPr>
        <p:spPr>
          <a:xfrm>
            <a:off x="601225" y="1375500"/>
            <a:ext cx="3675600" cy="2944500"/>
          </a:xfrm>
          <a:prstGeom prst="rect">
            <a:avLst/>
          </a:prstGeom>
          <a:noFill/>
          <a:ln>
            <a:noFill/>
          </a:ln>
        </p:spPr>
        <p:txBody>
          <a:bodyPr lIns="91425" tIns="91425" rIns="91425" bIns="91425" anchor="ctr" anchorCtr="0">
            <a:noAutofit/>
          </a:bodyPr>
          <a:lstStyle/>
          <a:p>
            <a:pPr lvl="0" algn="r" rtl="0">
              <a:spcBef>
                <a:spcPts val="0"/>
              </a:spcBef>
              <a:buNone/>
            </a:pPr>
            <a:r>
              <a:rPr lang="en" sz="1200" b="1" dirty="0">
                <a:solidFill>
                  <a:srgbClr val="434343"/>
                </a:solidFill>
                <a:latin typeface="Karla"/>
                <a:ea typeface="Karla"/>
                <a:cs typeface="Karla"/>
                <a:sym typeface="Karla"/>
              </a:rPr>
              <a:t>IoT is only a bunch of connected gadgets </a:t>
            </a:r>
          </a:p>
          <a:p>
            <a:pPr lvl="0" algn="r" rtl="0">
              <a:spcBef>
                <a:spcPts val="0"/>
              </a:spcBef>
              <a:buNone/>
            </a:pPr>
            <a:endParaRPr sz="1200" i="1" dirty="0">
              <a:solidFill>
                <a:srgbClr val="434343"/>
              </a:solidFill>
              <a:latin typeface="Karla"/>
              <a:ea typeface="Karla"/>
              <a:cs typeface="Karla"/>
              <a:sym typeface="Karla"/>
            </a:endParaRPr>
          </a:p>
          <a:p>
            <a:pPr lvl="0" algn="r" rtl="0">
              <a:spcBef>
                <a:spcPts val="0"/>
              </a:spcBef>
              <a:buNone/>
            </a:pPr>
            <a:r>
              <a:rPr lang="en" sz="1200" i="1" dirty="0">
                <a:solidFill>
                  <a:srgbClr val="434343"/>
                </a:solidFill>
                <a:latin typeface="Karla"/>
                <a:ea typeface="Karla"/>
                <a:cs typeface="Karla"/>
                <a:sym typeface="Karla"/>
              </a:rPr>
              <a:t>‘It’s not secure’</a:t>
            </a:r>
          </a:p>
          <a:p>
            <a:pPr lvl="0" algn="r" rtl="0">
              <a:spcBef>
                <a:spcPts val="0"/>
              </a:spcBef>
              <a:buNone/>
            </a:pPr>
            <a:endParaRPr sz="1200" i="1" dirty="0">
              <a:solidFill>
                <a:srgbClr val="434343"/>
              </a:solidFill>
              <a:latin typeface="Karla"/>
              <a:ea typeface="Karla"/>
              <a:cs typeface="Karla"/>
              <a:sym typeface="Karla"/>
            </a:endParaRPr>
          </a:p>
          <a:p>
            <a:pPr lvl="0" algn="r" rtl="0">
              <a:spcBef>
                <a:spcPts val="0"/>
              </a:spcBef>
              <a:buNone/>
            </a:pPr>
            <a:endParaRPr sz="1200" i="1" dirty="0">
              <a:solidFill>
                <a:srgbClr val="434343"/>
              </a:solidFill>
              <a:latin typeface="Karla"/>
              <a:ea typeface="Karla"/>
              <a:cs typeface="Karla"/>
              <a:sym typeface="Karla"/>
            </a:endParaRPr>
          </a:p>
          <a:p>
            <a:pPr lvl="0" algn="r" rtl="0">
              <a:spcBef>
                <a:spcPts val="0"/>
              </a:spcBef>
              <a:buNone/>
            </a:pPr>
            <a:r>
              <a:rPr lang="en" sz="1200" i="1" dirty="0">
                <a:solidFill>
                  <a:srgbClr val="434343"/>
                </a:solidFill>
                <a:latin typeface="Karla"/>
                <a:ea typeface="Karla"/>
                <a:cs typeface="Karla"/>
                <a:sym typeface="Karla"/>
              </a:rPr>
              <a:t>‘It’s just a gimmick, it won’t last’</a:t>
            </a:r>
          </a:p>
          <a:p>
            <a:pPr lvl="0" algn="r" rtl="0">
              <a:spcBef>
                <a:spcPts val="0"/>
              </a:spcBef>
              <a:buNone/>
            </a:pPr>
            <a:endParaRPr sz="1200" i="1" dirty="0">
              <a:solidFill>
                <a:srgbClr val="434343"/>
              </a:solidFill>
              <a:latin typeface="Karla"/>
              <a:ea typeface="Karla"/>
              <a:cs typeface="Karla"/>
              <a:sym typeface="Karla"/>
            </a:endParaRPr>
          </a:p>
          <a:p>
            <a:pPr lvl="0" algn="r" rtl="0">
              <a:spcBef>
                <a:spcPts val="0"/>
              </a:spcBef>
              <a:buNone/>
            </a:pPr>
            <a:endParaRPr sz="1200" i="1" dirty="0">
              <a:solidFill>
                <a:srgbClr val="434343"/>
              </a:solidFill>
              <a:latin typeface="Karla"/>
              <a:ea typeface="Karla"/>
              <a:cs typeface="Karla"/>
              <a:sym typeface="Karla"/>
            </a:endParaRPr>
          </a:p>
          <a:p>
            <a:pPr lvl="0" algn="r" rtl="0">
              <a:spcBef>
                <a:spcPts val="0"/>
              </a:spcBef>
              <a:buNone/>
            </a:pPr>
            <a:r>
              <a:rPr lang="en" sz="1200" i="1" dirty="0">
                <a:solidFill>
                  <a:srgbClr val="434343"/>
                </a:solidFill>
                <a:latin typeface="Karla"/>
                <a:ea typeface="Karla"/>
                <a:cs typeface="Karla"/>
                <a:sym typeface="Karla"/>
              </a:rPr>
              <a:t>‘It’s complicated’</a:t>
            </a:r>
          </a:p>
          <a:p>
            <a:pPr lvl="0" algn="r" rtl="0">
              <a:spcBef>
                <a:spcPts val="0"/>
              </a:spcBef>
              <a:buNone/>
            </a:pPr>
            <a:endParaRPr sz="1200" i="1" dirty="0">
              <a:solidFill>
                <a:srgbClr val="434343"/>
              </a:solidFill>
              <a:latin typeface="Karla"/>
              <a:ea typeface="Karla"/>
              <a:cs typeface="Karla"/>
              <a:sym typeface="Karla"/>
            </a:endParaRPr>
          </a:p>
          <a:p>
            <a:pPr lvl="0" algn="r" rtl="0">
              <a:spcBef>
                <a:spcPts val="0"/>
              </a:spcBef>
              <a:buNone/>
            </a:pPr>
            <a:endParaRPr sz="1200" i="1" dirty="0">
              <a:solidFill>
                <a:srgbClr val="434343"/>
              </a:solidFill>
              <a:latin typeface="Karla"/>
              <a:ea typeface="Karla"/>
              <a:cs typeface="Karla"/>
              <a:sym typeface="Karla"/>
            </a:endParaRPr>
          </a:p>
          <a:p>
            <a:pPr lvl="0" algn="r" rtl="0">
              <a:spcBef>
                <a:spcPts val="0"/>
              </a:spcBef>
              <a:buNone/>
            </a:pPr>
            <a:r>
              <a:rPr lang="en" sz="1200" i="1" dirty="0">
                <a:solidFill>
                  <a:srgbClr val="434343"/>
                </a:solidFill>
                <a:latin typeface="Karla"/>
                <a:ea typeface="Karla"/>
                <a:cs typeface="Karla"/>
                <a:sym typeface="Karla"/>
              </a:rPr>
              <a:t>‘I have no idea of what I’m getting myself into’</a:t>
            </a:r>
          </a:p>
          <a:p>
            <a:pPr lvl="0" algn="r" rtl="0">
              <a:spcBef>
                <a:spcPts val="0"/>
              </a:spcBef>
              <a:buNone/>
            </a:pPr>
            <a:endParaRPr sz="1200" i="1" dirty="0">
              <a:solidFill>
                <a:srgbClr val="434343"/>
              </a:solidFill>
              <a:latin typeface="Karla"/>
              <a:ea typeface="Karla"/>
              <a:cs typeface="Karla"/>
              <a:sym typeface="Karla"/>
            </a:endParaRPr>
          </a:p>
          <a:p>
            <a:pPr lvl="0" algn="r" rtl="0">
              <a:spcBef>
                <a:spcPts val="0"/>
              </a:spcBef>
              <a:buNone/>
            </a:pPr>
            <a:endParaRPr sz="1200" i="1" dirty="0">
              <a:solidFill>
                <a:srgbClr val="434343"/>
              </a:solidFill>
              <a:latin typeface="Karla"/>
              <a:ea typeface="Karla"/>
              <a:cs typeface="Karla"/>
              <a:sym typeface="Karla"/>
            </a:endParaRPr>
          </a:p>
          <a:p>
            <a:pPr lvl="0" algn="r" rtl="0">
              <a:spcBef>
                <a:spcPts val="0"/>
              </a:spcBef>
              <a:buNone/>
            </a:pPr>
            <a:r>
              <a:rPr lang="en" sz="1200" i="1" dirty="0">
                <a:solidFill>
                  <a:srgbClr val="434343"/>
                </a:solidFill>
                <a:latin typeface="Karla"/>
                <a:ea typeface="Karla"/>
                <a:cs typeface="Karla"/>
                <a:sym typeface="Karla"/>
              </a:rPr>
              <a:t>‘It’s a configuration nightmare”</a:t>
            </a:r>
          </a:p>
          <a:p>
            <a:pPr lvl="0" algn="r" rtl="0">
              <a:spcBef>
                <a:spcPts val="0"/>
              </a:spcBef>
              <a:buNone/>
            </a:pPr>
            <a:endParaRPr sz="1200" i="1" dirty="0">
              <a:solidFill>
                <a:srgbClr val="434343"/>
              </a:solidFill>
              <a:latin typeface="Karla"/>
              <a:ea typeface="Karla"/>
              <a:cs typeface="Karla"/>
              <a:sym typeface="Karla"/>
            </a:endParaRPr>
          </a:p>
        </p:txBody>
      </p:sp>
      <p:sp>
        <p:nvSpPr>
          <p:cNvPr id="162" name="Shape 162"/>
          <p:cNvSpPr txBox="1"/>
          <p:nvPr/>
        </p:nvSpPr>
        <p:spPr>
          <a:xfrm>
            <a:off x="4625850" y="1375475"/>
            <a:ext cx="3719699" cy="2944500"/>
          </a:xfrm>
          <a:prstGeom prst="rect">
            <a:avLst/>
          </a:prstGeom>
          <a:noFill/>
          <a:ln>
            <a:noFill/>
          </a:ln>
        </p:spPr>
        <p:txBody>
          <a:bodyPr lIns="91425" tIns="91425" rIns="91425" bIns="91425" anchor="ctr" anchorCtr="0">
            <a:noAutofit/>
          </a:bodyPr>
          <a:lstStyle/>
          <a:p>
            <a:pPr lvl="0" rtl="0">
              <a:spcBef>
                <a:spcPts val="0"/>
              </a:spcBef>
              <a:buNone/>
            </a:pPr>
            <a:endParaRPr lang="en-US" sz="1200" b="1" dirty="0" smtClean="0">
              <a:solidFill>
                <a:srgbClr val="434343"/>
              </a:solidFill>
              <a:latin typeface="Karla"/>
              <a:ea typeface="Karla"/>
              <a:cs typeface="Karla"/>
              <a:sym typeface="Karla"/>
            </a:endParaRPr>
          </a:p>
          <a:p>
            <a:pPr lvl="0" rtl="0">
              <a:spcBef>
                <a:spcPts val="0"/>
              </a:spcBef>
              <a:buNone/>
            </a:pPr>
            <a:r>
              <a:rPr lang="en" sz="1200" b="1" dirty="0" smtClean="0">
                <a:solidFill>
                  <a:srgbClr val="434343"/>
                </a:solidFill>
                <a:latin typeface="Karla"/>
                <a:ea typeface="Karla"/>
                <a:cs typeface="Karla"/>
                <a:sym typeface="Karla"/>
              </a:rPr>
              <a:t>IoT </a:t>
            </a:r>
            <a:r>
              <a:rPr lang="en" sz="1200" b="1" dirty="0">
                <a:solidFill>
                  <a:srgbClr val="434343"/>
                </a:solidFill>
                <a:latin typeface="Karla"/>
                <a:ea typeface="Karla"/>
                <a:cs typeface="Karla"/>
                <a:sym typeface="Karla"/>
              </a:rPr>
              <a:t>objects are embedded in the fabric </a:t>
            </a:r>
            <a:r>
              <a:rPr lang="en" sz="1200" b="1" dirty="0" smtClean="0">
                <a:solidFill>
                  <a:srgbClr val="434343"/>
                </a:solidFill>
                <a:latin typeface="Karla"/>
                <a:ea typeface="Karla"/>
                <a:cs typeface="Karla"/>
                <a:sym typeface="Karla"/>
              </a:rPr>
              <a:t>of </a:t>
            </a:r>
            <a:r>
              <a:rPr lang="en" sz="1200" b="1" dirty="0">
                <a:solidFill>
                  <a:srgbClr val="434343"/>
                </a:solidFill>
                <a:latin typeface="Karla"/>
                <a:ea typeface="Karla"/>
                <a:cs typeface="Karla"/>
                <a:sym typeface="Karla"/>
              </a:rPr>
              <a:t>life</a:t>
            </a:r>
          </a:p>
          <a:p>
            <a:pPr lvl="0" rtl="0">
              <a:spcBef>
                <a:spcPts val="0"/>
              </a:spcBef>
              <a:buNone/>
            </a:pPr>
            <a:endParaRPr sz="1200" i="1" dirty="0">
              <a:solidFill>
                <a:srgbClr val="434343"/>
              </a:solidFill>
              <a:latin typeface="Karla"/>
              <a:ea typeface="Karla"/>
              <a:cs typeface="Karla"/>
              <a:sym typeface="Karla"/>
            </a:endParaRPr>
          </a:p>
          <a:p>
            <a:pPr lvl="0" rtl="0">
              <a:spcBef>
                <a:spcPts val="0"/>
              </a:spcBef>
              <a:buNone/>
            </a:pPr>
            <a:r>
              <a:rPr lang="en" sz="1200" i="1" dirty="0">
                <a:solidFill>
                  <a:srgbClr val="434343"/>
                </a:solidFill>
                <a:latin typeface="Karla"/>
                <a:ea typeface="Karla"/>
                <a:cs typeface="Karla"/>
                <a:sym typeface="Karla"/>
              </a:rPr>
              <a:t>‘I’m in the </a:t>
            </a:r>
            <a:r>
              <a:rPr lang="en" sz="1200" i="1" dirty="0" smtClean="0">
                <a:solidFill>
                  <a:srgbClr val="434343"/>
                </a:solidFill>
                <a:latin typeface="Karla"/>
                <a:ea typeface="Karla"/>
                <a:cs typeface="Karla"/>
                <a:sym typeface="Karla"/>
              </a:rPr>
              <a:t>cen</a:t>
            </a:r>
            <a:r>
              <a:rPr lang="en-US" sz="1200" i="1" dirty="0" err="1" smtClean="0">
                <a:solidFill>
                  <a:srgbClr val="434343"/>
                </a:solidFill>
                <a:latin typeface="Karla"/>
                <a:ea typeface="Karla"/>
                <a:cs typeface="Karla"/>
                <a:sym typeface="Karla"/>
              </a:rPr>
              <a:t>ter</a:t>
            </a:r>
            <a:r>
              <a:rPr lang="en" sz="1200" i="1" dirty="0" smtClean="0">
                <a:solidFill>
                  <a:srgbClr val="434343"/>
                </a:solidFill>
                <a:latin typeface="Karla"/>
                <a:ea typeface="Karla"/>
                <a:cs typeface="Karla"/>
                <a:sym typeface="Karla"/>
              </a:rPr>
              <a:t> </a:t>
            </a:r>
            <a:r>
              <a:rPr lang="en" sz="1200" i="1" dirty="0">
                <a:solidFill>
                  <a:srgbClr val="434343"/>
                </a:solidFill>
                <a:latin typeface="Karla"/>
                <a:ea typeface="Karla"/>
                <a:cs typeface="Karla"/>
                <a:sym typeface="Karla"/>
              </a:rPr>
              <a:t>of my IOT ecosystem </a:t>
            </a:r>
          </a:p>
          <a:p>
            <a:pPr lvl="0" rtl="0">
              <a:spcBef>
                <a:spcPts val="0"/>
              </a:spcBef>
              <a:buNone/>
            </a:pPr>
            <a:r>
              <a:rPr lang="en" sz="1200" i="1" dirty="0">
                <a:solidFill>
                  <a:srgbClr val="434343"/>
                </a:solidFill>
                <a:latin typeface="Karla"/>
                <a:ea typeface="Karla"/>
                <a:cs typeface="Karla"/>
                <a:sym typeface="Karla"/>
              </a:rPr>
              <a:t>and I’m in control of my data and its privacy”</a:t>
            </a:r>
          </a:p>
          <a:p>
            <a:pPr lvl="0" rtl="0">
              <a:spcBef>
                <a:spcPts val="0"/>
              </a:spcBef>
              <a:buNone/>
            </a:pPr>
            <a:endParaRPr sz="1200" i="1" dirty="0">
              <a:solidFill>
                <a:srgbClr val="434343"/>
              </a:solidFill>
              <a:latin typeface="Karla"/>
              <a:ea typeface="Karla"/>
              <a:cs typeface="Karla"/>
              <a:sym typeface="Karla"/>
            </a:endParaRPr>
          </a:p>
          <a:p>
            <a:pPr lvl="0" rtl="0">
              <a:spcBef>
                <a:spcPts val="0"/>
              </a:spcBef>
              <a:buNone/>
            </a:pPr>
            <a:r>
              <a:rPr lang="en" sz="1200" i="1" dirty="0">
                <a:solidFill>
                  <a:srgbClr val="434343"/>
                </a:solidFill>
                <a:latin typeface="Karla"/>
                <a:ea typeface="Karla"/>
                <a:cs typeface="Karla"/>
                <a:sym typeface="Karla"/>
              </a:rPr>
              <a:t>‘It’s useful on many levels, I can see it’s here to stay and I’m happy about that’</a:t>
            </a:r>
          </a:p>
          <a:p>
            <a:pPr lvl="0" rtl="0">
              <a:spcBef>
                <a:spcPts val="0"/>
              </a:spcBef>
              <a:buNone/>
            </a:pPr>
            <a:endParaRPr sz="1200" i="1" dirty="0">
              <a:solidFill>
                <a:srgbClr val="434343"/>
              </a:solidFill>
              <a:latin typeface="Karla"/>
              <a:ea typeface="Karla"/>
              <a:cs typeface="Karla"/>
              <a:sym typeface="Karla"/>
            </a:endParaRPr>
          </a:p>
          <a:p>
            <a:pPr lvl="0" rtl="0">
              <a:spcBef>
                <a:spcPts val="0"/>
              </a:spcBef>
              <a:buNone/>
            </a:pPr>
            <a:r>
              <a:rPr lang="en" sz="1200" i="1" dirty="0">
                <a:solidFill>
                  <a:srgbClr val="434343"/>
                </a:solidFill>
                <a:latin typeface="Karla"/>
                <a:ea typeface="Karla"/>
                <a:cs typeface="Karla"/>
                <a:sym typeface="Karla"/>
              </a:rPr>
              <a:t>‘It’s easy and built to make complex things </a:t>
            </a:r>
          </a:p>
          <a:p>
            <a:pPr lvl="0" rtl="0">
              <a:spcBef>
                <a:spcPts val="0"/>
              </a:spcBef>
              <a:buNone/>
            </a:pPr>
            <a:r>
              <a:rPr lang="en" sz="1200" i="1" dirty="0">
                <a:solidFill>
                  <a:srgbClr val="434343"/>
                </a:solidFill>
                <a:latin typeface="Karla"/>
                <a:ea typeface="Karla"/>
                <a:cs typeface="Karla"/>
                <a:sym typeface="Karla"/>
              </a:rPr>
              <a:t>become easier. ‘</a:t>
            </a:r>
          </a:p>
          <a:p>
            <a:pPr lvl="0" rtl="0">
              <a:spcBef>
                <a:spcPts val="0"/>
              </a:spcBef>
              <a:buNone/>
            </a:pPr>
            <a:endParaRPr sz="1200" i="1" dirty="0">
              <a:solidFill>
                <a:srgbClr val="434343"/>
              </a:solidFill>
              <a:latin typeface="Karla"/>
              <a:ea typeface="Karla"/>
              <a:cs typeface="Karla"/>
              <a:sym typeface="Karla"/>
            </a:endParaRPr>
          </a:p>
          <a:p>
            <a:pPr lvl="0" rtl="0">
              <a:spcBef>
                <a:spcPts val="0"/>
              </a:spcBef>
              <a:buNone/>
            </a:pPr>
            <a:r>
              <a:rPr lang="en" sz="1200" i="1" dirty="0">
                <a:solidFill>
                  <a:srgbClr val="434343"/>
                </a:solidFill>
                <a:latin typeface="Karla"/>
                <a:ea typeface="Karla"/>
                <a:cs typeface="Karla"/>
                <a:sym typeface="Karla"/>
              </a:rPr>
              <a:t>‘I understand what I’m doing and </a:t>
            </a:r>
          </a:p>
          <a:p>
            <a:pPr lvl="0" rtl="0">
              <a:spcBef>
                <a:spcPts val="0"/>
              </a:spcBef>
              <a:buNone/>
            </a:pPr>
            <a:r>
              <a:rPr lang="en" sz="1200" i="1" dirty="0">
                <a:solidFill>
                  <a:srgbClr val="434343"/>
                </a:solidFill>
                <a:latin typeface="Karla"/>
                <a:ea typeface="Karla"/>
                <a:cs typeface="Karla"/>
                <a:sym typeface="Karla"/>
              </a:rPr>
              <a:t>the trade-offs I’m assuming.‘</a:t>
            </a:r>
          </a:p>
          <a:p>
            <a:pPr lvl="0" rtl="0">
              <a:spcBef>
                <a:spcPts val="0"/>
              </a:spcBef>
              <a:buNone/>
            </a:pPr>
            <a:endParaRPr sz="1200" i="1" dirty="0">
              <a:solidFill>
                <a:srgbClr val="434343"/>
              </a:solidFill>
              <a:latin typeface="Karla"/>
              <a:ea typeface="Karla"/>
              <a:cs typeface="Karla"/>
              <a:sym typeface="Karla"/>
            </a:endParaRPr>
          </a:p>
          <a:p>
            <a:pPr lvl="0" rtl="0">
              <a:spcBef>
                <a:spcPts val="0"/>
              </a:spcBef>
              <a:buNone/>
            </a:pPr>
            <a:r>
              <a:rPr lang="en" sz="1200" i="1" dirty="0">
                <a:solidFill>
                  <a:srgbClr val="434343"/>
                </a:solidFill>
                <a:latin typeface="Karla"/>
                <a:ea typeface="Karla"/>
                <a:cs typeface="Karla"/>
                <a:sym typeface="Karla"/>
              </a:rPr>
              <a:t>"it was so easy, most devices configured themselves"</a:t>
            </a:r>
          </a:p>
          <a:p>
            <a:pPr lvl="0" rtl="0">
              <a:spcBef>
                <a:spcPts val="0"/>
              </a:spcBef>
              <a:buNone/>
            </a:pPr>
            <a:endParaRPr sz="1200" i="1" dirty="0">
              <a:solidFill>
                <a:srgbClr val="434343"/>
              </a:solidFill>
              <a:latin typeface="Karla"/>
              <a:ea typeface="Karla"/>
              <a:cs typeface="Karla"/>
              <a:sym typeface="Karla"/>
            </a:endParaRPr>
          </a:p>
        </p:txBody>
      </p:sp>
      <p:sp>
        <p:nvSpPr>
          <p:cNvPr id="163" name="Shape 163"/>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dirty="0">
                <a:solidFill>
                  <a:srgbClr val="FFFFFF"/>
                </a:solidFill>
                <a:latin typeface="Quicksand"/>
                <a:ea typeface="Quicksand"/>
                <a:cs typeface="Quicksand"/>
                <a:sym typeface="Quicksand"/>
              </a:rPr>
              <a:t>… how can we change user experiences to make the underlying benefits </a:t>
            </a:r>
            <a:r>
              <a:rPr lang="en" sz="1600" b="1" dirty="0" smtClean="0">
                <a:solidFill>
                  <a:srgbClr val="FFFFFF"/>
                </a:solidFill>
                <a:latin typeface="Quicksand"/>
                <a:ea typeface="Quicksand"/>
                <a:cs typeface="Quicksand"/>
                <a:sym typeface="Quicksand"/>
              </a:rPr>
              <a:t>clear</a:t>
            </a:r>
            <a:r>
              <a:rPr lang="en-US" sz="1600" b="1" dirty="0" smtClean="0">
                <a:solidFill>
                  <a:srgbClr val="FFFFFF"/>
                </a:solidFill>
                <a:latin typeface="Quicksand"/>
                <a:ea typeface="Quicksand"/>
                <a:cs typeface="Quicksand"/>
                <a:sym typeface="Quicksand"/>
              </a:rPr>
              <a:t>?</a:t>
            </a:r>
            <a:endParaRPr lang="en" sz="1600" b="1" dirty="0">
              <a:solidFill>
                <a:srgbClr val="FFFFFF"/>
              </a:solidFill>
              <a:latin typeface="Quicksand"/>
              <a:ea typeface="Quicksand"/>
              <a:cs typeface="Quicksand"/>
              <a:sym typeface="Quicksand"/>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6855330" y="1798457"/>
            <a:ext cx="1451500" cy="1402975"/>
          </a:xfrm>
          <a:prstGeom prst="rect">
            <a:avLst/>
          </a:prstGeom>
          <a:noFill/>
          <a:ln>
            <a:noFill/>
          </a:ln>
        </p:spPr>
      </p:pic>
      <p:sp>
        <p:nvSpPr>
          <p:cNvPr id="207" name="Shape 207"/>
          <p:cNvSpPr txBox="1"/>
          <p:nvPr/>
        </p:nvSpPr>
        <p:spPr>
          <a:xfrm>
            <a:off x="605600" y="159075"/>
            <a:ext cx="7593599" cy="306299"/>
          </a:xfrm>
          <a:prstGeom prst="rect">
            <a:avLst/>
          </a:prstGeom>
          <a:noFill/>
          <a:ln>
            <a:noFill/>
          </a:ln>
        </p:spPr>
        <p:txBody>
          <a:bodyPr lIns="91425" tIns="91425" rIns="91425" bIns="91425" anchor="ctr" anchorCtr="0">
            <a:noAutofit/>
          </a:bodyPr>
          <a:lstStyle/>
          <a:p>
            <a:pPr marL="457200" lvl="0" indent="-228600" algn="ctr" rtl="0">
              <a:lnSpc>
                <a:spcPct val="115000"/>
              </a:lnSpc>
              <a:spcBef>
                <a:spcPts val="0"/>
              </a:spcBef>
              <a:buClr>
                <a:srgbClr val="FFFFFF"/>
              </a:buClr>
              <a:buFont typeface="Karla"/>
              <a:buAutoNum type="arabicParenR"/>
            </a:pPr>
            <a:r>
              <a:rPr lang="en" b="1">
                <a:solidFill>
                  <a:srgbClr val="FFFFFF"/>
                </a:solidFill>
                <a:latin typeface="Karla"/>
                <a:ea typeface="Karla"/>
                <a:cs typeface="Karla"/>
                <a:sym typeface="Karla"/>
              </a:rPr>
              <a:t>Re-imagine statics object with the power of the web</a:t>
            </a:r>
          </a:p>
        </p:txBody>
      </p:sp>
      <p:sp>
        <p:nvSpPr>
          <p:cNvPr id="208" name="Shape 208"/>
          <p:cNvSpPr txBox="1"/>
          <p:nvPr/>
        </p:nvSpPr>
        <p:spPr>
          <a:xfrm>
            <a:off x="160075" y="3003650"/>
            <a:ext cx="2425499" cy="1298700"/>
          </a:xfrm>
          <a:prstGeom prst="rect">
            <a:avLst/>
          </a:prstGeom>
          <a:noFill/>
          <a:ln>
            <a:noFill/>
          </a:ln>
        </p:spPr>
        <p:txBody>
          <a:bodyPr lIns="91425" tIns="91425" rIns="91425" bIns="91425" anchor="t" anchorCtr="0">
            <a:noAutofit/>
          </a:bodyPr>
          <a:lstStyle/>
          <a:p>
            <a:pPr lvl="0" algn="ctr" rtl="0">
              <a:spcBef>
                <a:spcPts val="0"/>
              </a:spcBef>
              <a:spcAft>
                <a:spcPts val="500"/>
              </a:spcAft>
              <a:buClr>
                <a:schemeClr val="dk1"/>
              </a:buClr>
              <a:buSzPct val="61111"/>
              <a:buFont typeface="Arial"/>
              <a:buNone/>
            </a:pPr>
            <a:r>
              <a:rPr lang="en" sz="1800" b="1" dirty="0">
                <a:solidFill>
                  <a:srgbClr val="FF8560"/>
                </a:solidFill>
                <a:latin typeface="Quicksand"/>
                <a:ea typeface="Quicksand"/>
                <a:cs typeface="Quicksand"/>
                <a:sym typeface="Quicksand"/>
              </a:rPr>
              <a:t>Washing Machine </a:t>
            </a:r>
          </a:p>
          <a:p>
            <a:pPr lvl="0" algn="ctr" rtl="0">
              <a:spcBef>
                <a:spcPts val="0"/>
              </a:spcBef>
              <a:spcAft>
                <a:spcPts val="500"/>
              </a:spcAft>
              <a:buClr>
                <a:schemeClr val="dk1"/>
              </a:buClr>
              <a:buSzPct val="100000"/>
              <a:buFont typeface="Arial"/>
              <a:buNone/>
            </a:pPr>
            <a:r>
              <a:rPr lang="en" sz="1100" dirty="0">
                <a:solidFill>
                  <a:srgbClr val="999999"/>
                </a:solidFill>
                <a:latin typeface="Karla"/>
                <a:ea typeface="Karla"/>
                <a:cs typeface="Karla"/>
                <a:sym typeface="Karla"/>
              </a:rPr>
              <a:t>Single purposed</a:t>
            </a:r>
          </a:p>
          <a:p>
            <a:pPr lvl="0" algn="ctr" rtl="0">
              <a:spcBef>
                <a:spcPts val="0"/>
              </a:spcBef>
              <a:spcAft>
                <a:spcPts val="500"/>
              </a:spcAft>
              <a:buClr>
                <a:schemeClr val="dk1"/>
              </a:buClr>
              <a:buSzPct val="100000"/>
              <a:buFont typeface="Arial"/>
              <a:buNone/>
            </a:pPr>
            <a:r>
              <a:rPr lang="en-US" sz="1100" dirty="0" smtClean="0">
                <a:solidFill>
                  <a:srgbClr val="999999"/>
                </a:solidFill>
                <a:latin typeface="Karla"/>
                <a:ea typeface="Karla"/>
                <a:cs typeface="Karla"/>
                <a:sym typeface="Karla"/>
              </a:rPr>
              <a:t>Little</a:t>
            </a:r>
            <a:r>
              <a:rPr lang="en" sz="1100" dirty="0" smtClean="0">
                <a:solidFill>
                  <a:srgbClr val="999999"/>
                </a:solidFill>
                <a:latin typeface="Karla"/>
                <a:ea typeface="Karla"/>
                <a:cs typeface="Karla"/>
                <a:sym typeface="Karla"/>
              </a:rPr>
              <a:t> </a:t>
            </a:r>
            <a:r>
              <a:rPr lang="en" sz="1100" dirty="0">
                <a:solidFill>
                  <a:srgbClr val="999999"/>
                </a:solidFill>
                <a:latin typeface="Karla"/>
                <a:ea typeface="Karla"/>
                <a:cs typeface="Karla"/>
                <a:sym typeface="Karla"/>
              </a:rPr>
              <a:t>customization</a:t>
            </a:r>
          </a:p>
          <a:p>
            <a:pPr lvl="0" algn="ctr" rtl="0">
              <a:spcBef>
                <a:spcPts val="0"/>
              </a:spcBef>
              <a:spcAft>
                <a:spcPts val="500"/>
              </a:spcAft>
              <a:buClr>
                <a:schemeClr val="dk1"/>
              </a:buClr>
              <a:buSzPct val="100000"/>
              <a:buFont typeface="Arial"/>
              <a:buNone/>
            </a:pPr>
            <a:r>
              <a:rPr lang="en" sz="1100" dirty="0">
                <a:solidFill>
                  <a:srgbClr val="999999"/>
                </a:solidFill>
                <a:latin typeface="Karla"/>
                <a:ea typeface="Karla"/>
                <a:cs typeface="Karla"/>
                <a:sym typeface="Karla"/>
              </a:rPr>
              <a:t>Rudimentary notification system</a:t>
            </a:r>
          </a:p>
          <a:p>
            <a:pPr lvl="0" algn="ctr" rtl="0">
              <a:spcBef>
                <a:spcPts val="0"/>
              </a:spcBef>
              <a:spcAft>
                <a:spcPts val="500"/>
              </a:spcAft>
              <a:buClr>
                <a:schemeClr val="dk1"/>
              </a:buClr>
              <a:buSzPct val="100000"/>
              <a:buFont typeface="Arial"/>
              <a:buNone/>
            </a:pPr>
            <a:r>
              <a:rPr lang="en" sz="1100" dirty="0">
                <a:solidFill>
                  <a:srgbClr val="999999"/>
                </a:solidFill>
                <a:latin typeface="Karla"/>
                <a:ea typeface="Karla"/>
                <a:cs typeface="Karla"/>
                <a:sym typeface="Karla"/>
              </a:rPr>
              <a:t>Not aware of </a:t>
            </a:r>
            <a:r>
              <a:rPr lang="en" sz="1100" dirty="0" smtClean="0">
                <a:solidFill>
                  <a:srgbClr val="999999"/>
                </a:solidFill>
                <a:latin typeface="Karla"/>
                <a:ea typeface="Karla"/>
                <a:cs typeface="Karla"/>
                <a:sym typeface="Karla"/>
              </a:rPr>
              <a:t>its </a:t>
            </a:r>
            <a:r>
              <a:rPr lang="en" sz="1100" dirty="0">
                <a:solidFill>
                  <a:srgbClr val="999999"/>
                </a:solidFill>
                <a:latin typeface="Karla"/>
                <a:ea typeface="Karla"/>
                <a:cs typeface="Karla"/>
                <a:sym typeface="Karla"/>
              </a:rPr>
              <a:t>energy consumption</a:t>
            </a:r>
          </a:p>
        </p:txBody>
      </p:sp>
      <p:sp>
        <p:nvSpPr>
          <p:cNvPr id="209" name="Shape 209"/>
          <p:cNvSpPr txBox="1"/>
          <p:nvPr/>
        </p:nvSpPr>
        <p:spPr>
          <a:xfrm>
            <a:off x="4401025" y="3003650"/>
            <a:ext cx="2253600" cy="16871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500"/>
              </a:spcAft>
              <a:buClr>
                <a:schemeClr val="dk1"/>
              </a:buClr>
              <a:buSzPct val="61111"/>
              <a:buFont typeface="Arial"/>
              <a:buNone/>
            </a:pPr>
            <a:r>
              <a:rPr lang="en" sz="1800" b="1">
                <a:solidFill>
                  <a:srgbClr val="FF8560"/>
                </a:solidFill>
                <a:latin typeface="Quicksand"/>
                <a:ea typeface="Quicksand"/>
                <a:cs typeface="Quicksand"/>
                <a:sym typeface="Quicksand"/>
              </a:rPr>
              <a:t>Net</a:t>
            </a:r>
          </a:p>
          <a:p>
            <a:pPr lvl="0" algn="ctr" rtl="0">
              <a:lnSpc>
                <a:spcPct val="115000"/>
              </a:lnSpc>
              <a:spcBef>
                <a:spcPts val="0"/>
              </a:spcBef>
              <a:spcAft>
                <a:spcPts val="500"/>
              </a:spcAft>
              <a:buNone/>
            </a:pPr>
            <a:r>
              <a:rPr lang="en" sz="1100">
                <a:solidFill>
                  <a:srgbClr val="999999"/>
                </a:solidFill>
                <a:latin typeface="Karla"/>
                <a:ea typeface="Karla"/>
                <a:cs typeface="Karla"/>
                <a:sym typeface="Karla"/>
              </a:rPr>
              <a:t>Context</a:t>
            </a:r>
          </a:p>
          <a:p>
            <a:pPr lvl="0" algn="ctr" rtl="0">
              <a:lnSpc>
                <a:spcPct val="115000"/>
              </a:lnSpc>
              <a:spcBef>
                <a:spcPts val="0"/>
              </a:spcBef>
              <a:spcAft>
                <a:spcPts val="500"/>
              </a:spcAft>
              <a:buClr>
                <a:schemeClr val="dk1"/>
              </a:buClr>
              <a:buSzPct val="100000"/>
              <a:buFont typeface="Arial"/>
              <a:buNone/>
            </a:pPr>
            <a:r>
              <a:rPr lang="en" sz="1100">
                <a:solidFill>
                  <a:srgbClr val="999999"/>
                </a:solidFill>
                <a:latin typeface="Karla"/>
                <a:ea typeface="Karla"/>
                <a:cs typeface="Karla"/>
                <a:sym typeface="Karla"/>
              </a:rPr>
              <a:t>Learning</a:t>
            </a:r>
          </a:p>
          <a:p>
            <a:pPr lvl="0" algn="ctr" rtl="0">
              <a:lnSpc>
                <a:spcPct val="115000"/>
              </a:lnSpc>
              <a:spcBef>
                <a:spcPts val="0"/>
              </a:spcBef>
              <a:spcAft>
                <a:spcPts val="500"/>
              </a:spcAft>
              <a:buNone/>
            </a:pPr>
            <a:r>
              <a:rPr lang="en" sz="1100">
                <a:solidFill>
                  <a:srgbClr val="999999"/>
                </a:solidFill>
                <a:latin typeface="Karla"/>
                <a:ea typeface="Karla"/>
                <a:cs typeface="Karla"/>
                <a:sym typeface="Karla"/>
              </a:rPr>
              <a:t>Access to services and API’s</a:t>
            </a:r>
          </a:p>
          <a:p>
            <a:pPr lvl="0" algn="ctr" rtl="0">
              <a:lnSpc>
                <a:spcPct val="115000"/>
              </a:lnSpc>
              <a:spcBef>
                <a:spcPts val="0"/>
              </a:spcBef>
              <a:spcAft>
                <a:spcPts val="500"/>
              </a:spcAft>
              <a:buClr>
                <a:schemeClr val="dk1"/>
              </a:buClr>
              <a:buSzPct val="100000"/>
              <a:buFont typeface="Arial"/>
              <a:buNone/>
            </a:pPr>
            <a:r>
              <a:rPr lang="en" sz="1100">
                <a:solidFill>
                  <a:srgbClr val="999999"/>
                </a:solidFill>
                <a:latin typeface="Karla"/>
                <a:ea typeface="Karla"/>
                <a:cs typeface="Karla"/>
                <a:sym typeface="Karla"/>
              </a:rPr>
              <a:t>Access to other devices</a:t>
            </a:r>
          </a:p>
        </p:txBody>
      </p:sp>
      <p:sp>
        <p:nvSpPr>
          <p:cNvPr id="210" name="Shape 210"/>
          <p:cNvSpPr txBox="1"/>
          <p:nvPr/>
        </p:nvSpPr>
        <p:spPr>
          <a:xfrm>
            <a:off x="2182968" y="2244975"/>
            <a:ext cx="381000" cy="426300"/>
          </a:xfrm>
          <a:prstGeom prst="rect">
            <a:avLst/>
          </a:prstGeom>
          <a:noFill/>
          <a:ln>
            <a:noFill/>
          </a:ln>
        </p:spPr>
        <p:txBody>
          <a:bodyPr lIns="91425" tIns="91425" rIns="91425" bIns="91425" anchor="ctr" anchorCtr="0">
            <a:noAutofit/>
          </a:bodyPr>
          <a:lstStyle/>
          <a:p>
            <a:pPr lvl="0" rtl="0">
              <a:spcBef>
                <a:spcPts val="0"/>
              </a:spcBef>
              <a:buNone/>
            </a:pPr>
            <a:r>
              <a:rPr lang="en" sz="3000" b="1">
                <a:solidFill>
                  <a:srgbClr val="FF8560"/>
                </a:solidFill>
                <a:latin typeface="Quicksand"/>
                <a:ea typeface="Quicksand"/>
                <a:cs typeface="Quicksand"/>
                <a:sym typeface="Quicksand"/>
              </a:rPr>
              <a:t>+</a:t>
            </a:r>
          </a:p>
        </p:txBody>
      </p:sp>
      <p:sp>
        <p:nvSpPr>
          <p:cNvPr id="211" name="Shape 211"/>
          <p:cNvSpPr txBox="1"/>
          <p:nvPr/>
        </p:nvSpPr>
        <p:spPr>
          <a:xfrm>
            <a:off x="4336668" y="2244962"/>
            <a:ext cx="381000" cy="426300"/>
          </a:xfrm>
          <a:prstGeom prst="rect">
            <a:avLst/>
          </a:prstGeom>
          <a:noFill/>
          <a:ln>
            <a:noFill/>
          </a:ln>
        </p:spPr>
        <p:txBody>
          <a:bodyPr lIns="91425" tIns="91425" rIns="91425" bIns="91425" anchor="ctr" anchorCtr="0">
            <a:noAutofit/>
          </a:bodyPr>
          <a:lstStyle/>
          <a:p>
            <a:pPr lvl="0" rtl="0">
              <a:spcBef>
                <a:spcPts val="0"/>
              </a:spcBef>
              <a:buNone/>
            </a:pPr>
            <a:r>
              <a:rPr lang="en" sz="3000" b="1">
                <a:solidFill>
                  <a:srgbClr val="FF8560"/>
                </a:solidFill>
                <a:latin typeface="Quicksand"/>
                <a:ea typeface="Quicksand"/>
                <a:cs typeface="Quicksand"/>
                <a:sym typeface="Quicksand"/>
              </a:rPr>
              <a:t>+</a:t>
            </a:r>
          </a:p>
        </p:txBody>
      </p:sp>
      <p:sp>
        <p:nvSpPr>
          <p:cNvPr id="212" name="Shape 212"/>
          <p:cNvSpPr txBox="1"/>
          <p:nvPr/>
        </p:nvSpPr>
        <p:spPr>
          <a:xfrm>
            <a:off x="6286993" y="2244962"/>
            <a:ext cx="381000" cy="426300"/>
          </a:xfrm>
          <a:prstGeom prst="rect">
            <a:avLst/>
          </a:prstGeom>
          <a:noFill/>
          <a:ln>
            <a:noFill/>
          </a:ln>
        </p:spPr>
        <p:txBody>
          <a:bodyPr lIns="91425" tIns="91425" rIns="91425" bIns="91425" anchor="ctr" anchorCtr="0">
            <a:noAutofit/>
          </a:bodyPr>
          <a:lstStyle/>
          <a:p>
            <a:pPr lvl="0" rtl="0">
              <a:spcBef>
                <a:spcPts val="0"/>
              </a:spcBef>
              <a:buNone/>
            </a:pPr>
            <a:r>
              <a:rPr lang="en" sz="3000" b="1">
                <a:solidFill>
                  <a:srgbClr val="FF8560"/>
                </a:solidFill>
                <a:latin typeface="Quicksand"/>
                <a:ea typeface="Quicksand"/>
                <a:cs typeface="Quicksand"/>
                <a:sym typeface="Quicksand"/>
              </a:rPr>
              <a:t>=</a:t>
            </a:r>
          </a:p>
        </p:txBody>
      </p:sp>
      <p:sp>
        <p:nvSpPr>
          <p:cNvPr id="213" name="Shape 213"/>
          <p:cNvSpPr txBox="1"/>
          <p:nvPr/>
        </p:nvSpPr>
        <p:spPr>
          <a:xfrm>
            <a:off x="6405625" y="3003650"/>
            <a:ext cx="2299199" cy="851699"/>
          </a:xfrm>
          <a:prstGeom prst="rect">
            <a:avLst/>
          </a:prstGeom>
          <a:noFill/>
          <a:ln>
            <a:noFill/>
          </a:ln>
        </p:spPr>
        <p:txBody>
          <a:bodyPr lIns="91425" tIns="91425" rIns="91425" bIns="91425" anchor="t" anchorCtr="0">
            <a:noAutofit/>
          </a:bodyPr>
          <a:lstStyle/>
          <a:p>
            <a:pPr lvl="0" algn="ctr" rtl="0">
              <a:lnSpc>
                <a:spcPct val="115000"/>
              </a:lnSpc>
              <a:spcBef>
                <a:spcPts val="0"/>
              </a:spcBef>
              <a:spcAft>
                <a:spcPts val="500"/>
              </a:spcAft>
              <a:buNone/>
            </a:pPr>
            <a:r>
              <a:rPr lang="en" sz="1800" b="1">
                <a:solidFill>
                  <a:srgbClr val="FF8560"/>
                </a:solidFill>
                <a:latin typeface="Quicksand"/>
                <a:ea typeface="Quicksand"/>
                <a:cs typeface="Quicksand"/>
                <a:sym typeface="Quicksand"/>
              </a:rPr>
              <a:t>Washing Machine</a:t>
            </a:r>
          </a:p>
          <a:p>
            <a:pPr lvl="0" algn="ctr" rtl="0">
              <a:lnSpc>
                <a:spcPct val="115000"/>
              </a:lnSpc>
              <a:spcBef>
                <a:spcPts val="0"/>
              </a:spcBef>
              <a:spcAft>
                <a:spcPts val="500"/>
              </a:spcAft>
              <a:buNone/>
            </a:pPr>
            <a:r>
              <a:rPr lang="en" sz="1100">
                <a:solidFill>
                  <a:srgbClr val="999999"/>
                </a:solidFill>
                <a:latin typeface="Karla"/>
                <a:ea typeface="Karla"/>
                <a:cs typeface="Karla"/>
                <a:sym typeface="Karla"/>
              </a:rPr>
              <a:t>Adaptive</a:t>
            </a:r>
          </a:p>
          <a:p>
            <a:pPr lvl="0" algn="ctr" rtl="0">
              <a:lnSpc>
                <a:spcPct val="115000"/>
              </a:lnSpc>
              <a:spcBef>
                <a:spcPts val="0"/>
              </a:spcBef>
              <a:spcAft>
                <a:spcPts val="500"/>
              </a:spcAft>
              <a:buNone/>
            </a:pPr>
            <a:r>
              <a:rPr lang="en" sz="1100">
                <a:solidFill>
                  <a:srgbClr val="999999"/>
                </a:solidFill>
                <a:latin typeface="Karla"/>
                <a:ea typeface="Karla"/>
                <a:cs typeface="Karla"/>
                <a:sym typeface="Karla"/>
              </a:rPr>
              <a:t>Efficient</a:t>
            </a:r>
          </a:p>
          <a:p>
            <a:pPr lvl="0" algn="ctr" rtl="0">
              <a:lnSpc>
                <a:spcPct val="115000"/>
              </a:lnSpc>
              <a:spcBef>
                <a:spcPts val="0"/>
              </a:spcBef>
              <a:spcAft>
                <a:spcPts val="500"/>
              </a:spcAft>
              <a:buNone/>
            </a:pPr>
            <a:r>
              <a:rPr lang="en" sz="1100">
                <a:solidFill>
                  <a:srgbClr val="999999"/>
                </a:solidFill>
                <a:latin typeface="Karla"/>
                <a:ea typeface="Karla"/>
                <a:cs typeface="Karla"/>
                <a:sym typeface="Karla"/>
              </a:rPr>
              <a:t>Optimized</a:t>
            </a:r>
          </a:p>
          <a:p>
            <a:pPr lvl="0" algn="ctr" rtl="0">
              <a:lnSpc>
                <a:spcPct val="115000"/>
              </a:lnSpc>
              <a:spcBef>
                <a:spcPts val="0"/>
              </a:spcBef>
              <a:spcAft>
                <a:spcPts val="500"/>
              </a:spcAft>
              <a:buNone/>
            </a:pPr>
            <a:r>
              <a:rPr lang="en" sz="1100">
                <a:solidFill>
                  <a:srgbClr val="999999"/>
                </a:solidFill>
                <a:latin typeface="Karla"/>
                <a:ea typeface="Karla"/>
                <a:cs typeface="Karla"/>
                <a:sym typeface="Karla"/>
              </a:rPr>
              <a:t>Personalized </a:t>
            </a:r>
          </a:p>
        </p:txBody>
      </p:sp>
      <p:sp>
        <p:nvSpPr>
          <p:cNvPr id="214" name="Shape 214"/>
          <p:cNvSpPr txBox="1"/>
          <p:nvPr/>
        </p:nvSpPr>
        <p:spPr>
          <a:xfrm>
            <a:off x="2766925" y="3003650"/>
            <a:ext cx="1671600" cy="1403100"/>
          </a:xfrm>
          <a:prstGeom prst="rect">
            <a:avLst/>
          </a:prstGeom>
          <a:noFill/>
          <a:ln>
            <a:noFill/>
          </a:ln>
        </p:spPr>
        <p:txBody>
          <a:bodyPr lIns="91425" tIns="91425" rIns="91425" bIns="91425" anchor="t" anchorCtr="0">
            <a:noAutofit/>
          </a:bodyPr>
          <a:lstStyle/>
          <a:p>
            <a:pPr lvl="0" algn="ctr" rtl="0">
              <a:spcBef>
                <a:spcPts val="0"/>
              </a:spcBef>
              <a:spcAft>
                <a:spcPts val="500"/>
              </a:spcAft>
              <a:buClr>
                <a:schemeClr val="dk1"/>
              </a:buClr>
              <a:buSzPct val="61111"/>
              <a:buFont typeface="Arial"/>
              <a:buNone/>
            </a:pPr>
            <a:r>
              <a:rPr lang="en" sz="1800" b="1">
                <a:solidFill>
                  <a:srgbClr val="FF8560"/>
                </a:solidFill>
                <a:latin typeface="Quicksand"/>
                <a:ea typeface="Quicksand"/>
                <a:cs typeface="Quicksand"/>
                <a:sym typeface="Quicksand"/>
              </a:rPr>
              <a:t>Connectivity</a:t>
            </a:r>
          </a:p>
          <a:p>
            <a:pPr lvl="0" algn="ctr" rtl="0">
              <a:spcBef>
                <a:spcPts val="0"/>
              </a:spcBef>
              <a:spcAft>
                <a:spcPts val="500"/>
              </a:spcAft>
              <a:buClr>
                <a:schemeClr val="dk1"/>
              </a:buClr>
              <a:buSzPct val="100000"/>
              <a:buFont typeface="Arial"/>
              <a:buNone/>
            </a:pPr>
            <a:r>
              <a:rPr lang="en" sz="1100">
                <a:solidFill>
                  <a:srgbClr val="999999"/>
                </a:solidFill>
                <a:latin typeface="Karla"/>
                <a:ea typeface="Karla"/>
                <a:cs typeface="Karla"/>
                <a:sym typeface="Karla"/>
              </a:rPr>
              <a:t>New features</a:t>
            </a:r>
          </a:p>
          <a:p>
            <a:pPr lvl="0" algn="ctr" rtl="0">
              <a:spcBef>
                <a:spcPts val="0"/>
              </a:spcBef>
              <a:spcAft>
                <a:spcPts val="500"/>
              </a:spcAft>
              <a:buClr>
                <a:schemeClr val="dk1"/>
              </a:buClr>
              <a:buSzPct val="100000"/>
              <a:buFont typeface="Arial"/>
              <a:buNone/>
            </a:pPr>
            <a:r>
              <a:rPr lang="en" sz="1100">
                <a:solidFill>
                  <a:srgbClr val="999999"/>
                </a:solidFill>
                <a:latin typeface="Karla"/>
                <a:ea typeface="Karla"/>
                <a:cs typeface="Karla"/>
                <a:sym typeface="Karla"/>
              </a:rPr>
              <a:t>New services</a:t>
            </a:r>
          </a:p>
          <a:p>
            <a:pPr lvl="0" algn="ctr" rtl="0">
              <a:spcBef>
                <a:spcPts val="0"/>
              </a:spcBef>
              <a:spcAft>
                <a:spcPts val="500"/>
              </a:spcAft>
              <a:buClr>
                <a:schemeClr val="dk1"/>
              </a:buClr>
              <a:buSzPct val="100000"/>
              <a:buFont typeface="Arial"/>
              <a:buNone/>
            </a:pPr>
            <a:r>
              <a:rPr lang="en" sz="1100">
                <a:solidFill>
                  <a:srgbClr val="999999"/>
                </a:solidFill>
                <a:latin typeface="Karla"/>
                <a:ea typeface="Karla"/>
                <a:cs typeface="Karla"/>
                <a:sym typeface="Karla"/>
              </a:rPr>
              <a:t>New business models</a:t>
            </a:r>
          </a:p>
        </p:txBody>
      </p:sp>
      <p:pic>
        <p:nvPicPr>
          <p:cNvPr id="215" name="Shape 215"/>
          <p:cNvPicPr preferRelativeResize="0"/>
          <p:nvPr/>
        </p:nvPicPr>
        <p:blipFill>
          <a:blip r:embed="rId4">
            <a:alphaModFix amt="50000"/>
          </a:blip>
          <a:stretch>
            <a:fillRect/>
          </a:stretch>
        </p:blipFill>
        <p:spPr>
          <a:xfrm>
            <a:off x="982525" y="2099850"/>
            <a:ext cx="780600" cy="780600"/>
          </a:xfrm>
          <a:prstGeom prst="rect">
            <a:avLst/>
          </a:prstGeom>
          <a:noFill/>
          <a:ln>
            <a:noFill/>
          </a:ln>
        </p:spPr>
      </p:pic>
      <p:pic>
        <p:nvPicPr>
          <p:cNvPr id="216" name="Shape 216"/>
          <p:cNvPicPr preferRelativeResize="0"/>
          <p:nvPr/>
        </p:nvPicPr>
        <p:blipFill>
          <a:blip r:embed="rId5">
            <a:alphaModFix amt="50000"/>
          </a:blip>
          <a:stretch>
            <a:fillRect/>
          </a:stretch>
        </p:blipFill>
        <p:spPr>
          <a:xfrm>
            <a:off x="3212425" y="2099850"/>
            <a:ext cx="780600" cy="780600"/>
          </a:xfrm>
          <a:prstGeom prst="rect">
            <a:avLst/>
          </a:prstGeom>
          <a:noFill/>
          <a:ln>
            <a:noFill/>
          </a:ln>
        </p:spPr>
      </p:pic>
      <p:pic>
        <p:nvPicPr>
          <p:cNvPr id="217" name="Shape 217"/>
          <p:cNvPicPr preferRelativeResize="0"/>
          <p:nvPr/>
        </p:nvPicPr>
        <p:blipFill>
          <a:blip r:embed="rId6">
            <a:alphaModFix amt="50000"/>
          </a:blip>
          <a:stretch>
            <a:fillRect/>
          </a:stretch>
        </p:blipFill>
        <p:spPr>
          <a:xfrm>
            <a:off x="5137525" y="2099850"/>
            <a:ext cx="780600" cy="780600"/>
          </a:xfrm>
          <a:prstGeom prst="rect">
            <a:avLst/>
          </a:prstGeom>
          <a:noFill/>
          <a:ln>
            <a:noFill/>
          </a:ln>
        </p:spPr>
      </p:pic>
      <p:pic>
        <p:nvPicPr>
          <p:cNvPr id="218" name="Shape 218"/>
          <p:cNvPicPr preferRelativeResize="0"/>
          <p:nvPr/>
        </p:nvPicPr>
        <p:blipFill>
          <a:blip r:embed="rId4">
            <a:alphaModFix amt="50000"/>
          </a:blip>
          <a:stretch>
            <a:fillRect/>
          </a:stretch>
        </p:blipFill>
        <p:spPr>
          <a:xfrm>
            <a:off x="7164950" y="2099850"/>
            <a:ext cx="780600" cy="780600"/>
          </a:xfrm>
          <a:prstGeom prst="rect">
            <a:avLst/>
          </a:prstGeom>
          <a:noFill/>
          <a:ln>
            <a:noFill/>
          </a:ln>
        </p:spPr>
      </p:pic>
      <p:pic>
        <p:nvPicPr>
          <p:cNvPr id="219" name="Shape 219"/>
          <p:cNvPicPr preferRelativeResize="0"/>
          <p:nvPr/>
        </p:nvPicPr>
        <p:blipFill>
          <a:blip r:embed="rId7">
            <a:alphaModFix/>
          </a:blip>
          <a:stretch>
            <a:fillRect/>
          </a:stretch>
        </p:blipFill>
        <p:spPr>
          <a:xfrm>
            <a:off x="7602800" y="1885225"/>
            <a:ext cx="520200" cy="520200"/>
          </a:xfrm>
          <a:prstGeom prst="rect">
            <a:avLst/>
          </a:prstGeom>
          <a:noFill/>
          <a:ln>
            <a:noFill/>
          </a:ln>
        </p:spPr>
      </p:pic>
      <p:pic>
        <p:nvPicPr>
          <p:cNvPr id="220" name="Shape 220"/>
          <p:cNvPicPr preferRelativeResize="0"/>
          <p:nvPr/>
        </p:nvPicPr>
        <p:blipFill>
          <a:blip r:embed="rId6">
            <a:alphaModFix amt="50000"/>
          </a:blip>
          <a:stretch>
            <a:fillRect/>
          </a:stretch>
        </p:blipFill>
        <p:spPr>
          <a:xfrm>
            <a:off x="7643293" y="1962674"/>
            <a:ext cx="380999" cy="380999"/>
          </a:xfrm>
          <a:prstGeom prst="rect">
            <a:avLst/>
          </a:prstGeom>
          <a:noFill/>
          <a:ln>
            <a:noFill/>
          </a:ln>
        </p:spPr>
      </p:pic>
      <p:sp>
        <p:nvSpPr>
          <p:cNvPr id="221" name="Shape 221"/>
          <p:cNvSpPr txBox="1"/>
          <p:nvPr/>
        </p:nvSpPr>
        <p:spPr>
          <a:xfrm>
            <a:off x="8390642" y="2958600"/>
            <a:ext cx="695700" cy="258900"/>
          </a:xfrm>
          <a:prstGeom prst="rect">
            <a:avLst/>
          </a:prstGeom>
          <a:noFill/>
          <a:ln>
            <a:noFill/>
          </a:ln>
        </p:spPr>
        <p:txBody>
          <a:bodyPr lIns="91425" tIns="91425" rIns="91425" bIns="91425" anchor="ctr" anchorCtr="0">
            <a:noAutofit/>
          </a:bodyPr>
          <a:lstStyle/>
          <a:p>
            <a:pPr lvl="0" algn="ctr" rtl="0">
              <a:spcBef>
                <a:spcPts val="0"/>
              </a:spcBef>
              <a:buNone/>
            </a:pPr>
            <a:r>
              <a:rPr lang="en" sz="1000" b="1">
                <a:solidFill>
                  <a:srgbClr val="FF8560"/>
                </a:solidFill>
                <a:latin typeface="Quicksand"/>
                <a:ea typeface="Quicksand"/>
                <a:cs typeface="Quicksand"/>
                <a:sym typeface="Quicksand"/>
              </a:rPr>
              <a:t>web</a:t>
            </a:r>
          </a:p>
        </p:txBody>
      </p:sp>
      <p:sp>
        <p:nvSpPr>
          <p:cNvPr id="222" name="Shape 222"/>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marL="457200" lvl="0" indent="-330200" algn="ctr" rtl="0">
              <a:spcBef>
                <a:spcPts val="0"/>
              </a:spcBef>
              <a:buClr>
                <a:srgbClr val="FFFFFF"/>
              </a:buClr>
              <a:buSzPct val="100000"/>
              <a:buFont typeface="Quicksand"/>
              <a:buAutoNum type="arabicParenR"/>
            </a:pPr>
            <a:r>
              <a:rPr lang="en" sz="1600" b="1">
                <a:solidFill>
                  <a:srgbClr val="FFFFFF"/>
                </a:solidFill>
                <a:latin typeface="Quicksand"/>
                <a:ea typeface="Quicksand"/>
                <a:cs typeface="Quicksand"/>
                <a:sym typeface="Quicksand"/>
              </a:rPr>
              <a:t>Re-imagine objects with the power of the net</a:t>
            </a:r>
          </a:p>
        </p:txBody>
      </p:sp>
      <p:sp>
        <p:nvSpPr>
          <p:cNvPr id="223" name="Shape 223"/>
          <p:cNvSpPr txBox="1"/>
          <p:nvPr/>
        </p:nvSpPr>
        <p:spPr>
          <a:xfrm>
            <a:off x="2523625" y="878775"/>
            <a:ext cx="4231200" cy="724200"/>
          </a:xfrm>
          <a:prstGeom prst="rect">
            <a:avLst/>
          </a:prstGeom>
          <a:noFill/>
          <a:ln>
            <a:noFill/>
          </a:ln>
        </p:spPr>
        <p:txBody>
          <a:bodyPr lIns="91425" tIns="91425" rIns="91425" bIns="91425" anchor="ctr" anchorCtr="0">
            <a:noAutofit/>
          </a:bodyPr>
          <a:lstStyle/>
          <a:p>
            <a:pPr lvl="0" algn="ctr" rtl="0">
              <a:lnSpc>
                <a:spcPct val="115000"/>
              </a:lnSpc>
              <a:spcBef>
                <a:spcPts val="0"/>
              </a:spcBef>
              <a:buNone/>
            </a:pPr>
            <a:r>
              <a:rPr lang="en" sz="1200">
                <a:solidFill>
                  <a:srgbClr val="434343"/>
                </a:solidFill>
                <a:latin typeface="Karla"/>
                <a:ea typeface="Karla"/>
                <a:cs typeface="Karla"/>
                <a:sym typeface="Karla"/>
              </a:rPr>
              <a:t>Understanding the implications of what happens when an ‘ordinary’ object is connected to the net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cxnSp>
        <p:nvCxnSpPr>
          <p:cNvPr id="228" name="Shape 228"/>
          <p:cNvCxnSpPr>
            <a:stCxn id="229" idx="3"/>
            <a:endCxn id="230" idx="1"/>
          </p:cNvCxnSpPr>
          <p:nvPr/>
        </p:nvCxnSpPr>
        <p:spPr>
          <a:xfrm>
            <a:off x="1519474" y="1265649"/>
            <a:ext cx="2513099" cy="1015799"/>
          </a:xfrm>
          <a:prstGeom prst="straightConnector1">
            <a:avLst/>
          </a:prstGeom>
          <a:noFill/>
          <a:ln w="9525" cap="flat" cmpd="sng">
            <a:solidFill>
              <a:srgbClr val="8267B2"/>
            </a:solidFill>
            <a:prstDash val="dot"/>
            <a:round/>
            <a:headEnd type="none" w="lg" len="lg"/>
            <a:tailEnd type="none" w="lg" len="lg"/>
          </a:ln>
        </p:spPr>
      </p:cxnSp>
      <p:cxnSp>
        <p:nvCxnSpPr>
          <p:cNvPr id="231" name="Shape 231"/>
          <p:cNvCxnSpPr>
            <a:endCxn id="230" idx="2"/>
          </p:cNvCxnSpPr>
          <p:nvPr/>
        </p:nvCxnSpPr>
        <p:spPr>
          <a:xfrm>
            <a:off x="1519537" y="2775462"/>
            <a:ext cx="2308500" cy="0"/>
          </a:xfrm>
          <a:prstGeom prst="straightConnector1">
            <a:avLst/>
          </a:prstGeom>
          <a:noFill/>
          <a:ln w="9525" cap="flat" cmpd="sng">
            <a:solidFill>
              <a:srgbClr val="8267B2"/>
            </a:solidFill>
            <a:prstDash val="dot"/>
            <a:round/>
            <a:headEnd type="none" w="lg" len="lg"/>
            <a:tailEnd type="none" w="lg" len="lg"/>
          </a:ln>
        </p:spPr>
      </p:cxnSp>
      <p:cxnSp>
        <p:nvCxnSpPr>
          <p:cNvPr id="232" name="Shape 232"/>
          <p:cNvCxnSpPr>
            <a:stCxn id="233" idx="3"/>
            <a:endCxn id="230" idx="3"/>
          </p:cNvCxnSpPr>
          <p:nvPr/>
        </p:nvCxnSpPr>
        <p:spPr>
          <a:xfrm rot="10800000" flipH="1">
            <a:off x="1519464" y="3269559"/>
            <a:ext cx="2513100" cy="1068900"/>
          </a:xfrm>
          <a:prstGeom prst="straightConnector1">
            <a:avLst/>
          </a:prstGeom>
          <a:noFill/>
          <a:ln w="9525" cap="flat" cmpd="sng">
            <a:solidFill>
              <a:srgbClr val="8267B2"/>
            </a:solidFill>
            <a:prstDash val="dot"/>
            <a:round/>
            <a:headEnd type="none" w="lg" len="lg"/>
            <a:tailEnd type="none" w="lg" len="lg"/>
          </a:ln>
        </p:spPr>
      </p:cxnSp>
      <p:cxnSp>
        <p:nvCxnSpPr>
          <p:cNvPr id="234" name="Shape 234"/>
          <p:cNvCxnSpPr>
            <a:stCxn id="235" idx="1"/>
            <a:endCxn id="230" idx="6"/>
          </p:cNvCxnSpPr>
          <p:nvPr/>
        </p:nvCxnSpPr>
        <p:spPr>
          <a:xfrm rot="10800000">
            <a:off x="5225102" y="2775371"/>
            <a:ext cx="2403900" cy="26700"/>
          </a:xfrm>
          <a:prstGeom prst="straightConnector1">
            <a:avLst/>
          </a:prstGeom>
          <a:noFill/>
          <a:ln w="9525" cap="flat" cmpd="sng">
            <a:solidFill>
              <a:srgbClr val="8267B2"/>
            </a:solidFill>
            <a:prstDash val="dot"/>
            <a:round/>
            <a:headEnd type="none" w="lg" len="lg"/>
            <a:tailEnd type="none" w="lg" len="lg"/>
          </a:ln>
        </p:spPr>
      </p:cxnSp>
      <p:cxnSp>
        <p:nvCxnSpPr>
          <p:cNvPr id="236" name="Shape 236"/>
          <p:cNvCxnSpPr>
            <a:stCxn id="230" idx="7"/>
          </p:cNvCxnSpPr>
          <p:nvPr/>
        </p:nvCxnSpPr>
        <p:spPr>
          <a:xfrm rot="10800000" flipH="1">
            <a:off x="5020537" y="1265713"/>
            <a:ext cx="2608499" cy="1015800"/>
          </a:xfrm>
          <a:prstGeom prst="straightConnector1">
            <a:avLst/>
          </a:prstGeom>
          <a:noFill/>
          <a:ln w="9525" cap="flat" cmpd="sng">
            <a:solidFill>
              <a:srgbClr val="8267B2"/>
            </a:solidFill>
            <a:prstDash val="dot"/>
            <a:round/>
            <a:headEnd type="none" w="lg" len="lg"/>
            <a:tailEnd type="none" w="lg" len="lg"/>
          </a:ln>
        </p:spPr>
      </p:cxnSp>
      <p:cxnSp>
        <p:nvCxnSpPr>
          <p:cNvPr id="237" name="Shape 237"/>
          <p:cNvCxnSpPr>
            <a:stCxn id="238" idx="1"/>
            <a:endCxn id="230" idx="5"/>
          </p:cNvCxnSpPr>
          <p:nvPr/>
        </p:nvCxnSpPr>
        <p:spPr>
          <a:xfrm rot="10800000">
            <a:off x="5020489" y="3269309"/>
            <a:ext cx="2608500" cy="1069200"/>
          </a:xfrm>
          <a:prstGeom prst="straightConnector1">
            <a:avLst/>
          </a:prstGeom>
          <a:noFill/>
          <a:ln w="9525" cap="flat" cmpd="sng">
            <a:solidFill>
              <a:srgbClr val="8267B2"/>
            </a:solidFill>
            <a:prstDash val="dot"/>
            <a:round/>
            <a:headEnd type="none" w="lg" len="lg"/>
            <a:tailEnd type="none" w="lg" len="lg"/>
          </a:ln>
        </p:spPr>
      </p:cxnSp>
      <p:sp>
        <p:nvSpPr>
          <p:cNvPr id="239" name="Shape 239"/>
          <p:cNvSpPr txBox="1"/>
          <p:nvPr/>
        </p:nvSpPr>
        <p:spPr>
          <a:xfrm>
            <a:off x="5778675" y="3597075"/>
            <a:ext cx="1548600" cy="1185600"/>
          </a:xfrm>
          <a:prstGeom prst="rect">
            <a:avLst/>
          </a:prstGeom>
          <a:solidFill>
            <a:srgbClr val="666666"/>
          </a:solidFill>
          <a:ln>
            <a:noFill/>
          </a:ln>
        </p:spPr>
        <p:txBody>
          <a:bodyPr lIns="91425" tIns="91425" rIns="91425" bIns="91425" anchor="ctr" anchorCtr="0">
            <a:noAutofit/>
          </a:bodyPr>
          <a:lstStyle/>
          <a:p>
            <a:pPr lvl="0" algn="ctr" rtl="0">
              <a:spcBef>
                <a:spcPts val="0"/>
              </a:spcBef>
              <a:buNone/>
            </a:pPr>
            <a:r>
              <a:rPr lang="en" sz="1200" i="1">
                <a:solidFill>
                  <a:srgbClr val="FFFFFF"/>
                </a:solidFill>
                <a:latin typeface="Karla"/>
                <a:ea typeface="Karla"/>
                <a:cs typeface="Karla"/>
                <a:sym typeface="Karla"/>
              </a:rPr>
              <a:t>Matches user arrival times with energy efficiency so clothes are ready when user is home </a:t>
            </a:r>
          </a:p>
        </p:txBody>
      </p:sp>
      <p:sp>
        <p:nvSpPr>
          <p:cNvPr id="240" name="Shape 240"/>
          <p:cNvSpPr txBox="1"/>
          <p:nvPr/>
        </p:nvSpPr>
        <p:spPr>
          <a:xfrm>
            <a:off x="2059987" y="2334475"/>
            <a:ext cx="1397100" cy="881999"/>
          </a:xfrm>
          <a:prstGeom prst="rect">
            <a:avLst/>
          </a:prstGeom>
          <a:solidFill>
            <a:srgbClr val="666666"/>
          </a:solidFill>
          <a:ln>
            <a:noFill/>
          </a:ln>
        </p:spPr>
        <p:txBody>
          <a:bodyPr lIns="91425" tIns="91425" rIns="91425" bIns="91425" anchor="ctr" anchorCtr="0">
            <a:noAutofit/>
          </a:bodyPr>
          <a:lstStyle/>
          <a:p>
            <a:pPr lvl="0" algn="ctr" rtl="0">
              <a:spcBef>
                <a:spcPts val="0"/>
              </a:spcBef>
              <a:buNone/>
            </a:pPr>
            <a:r>
              <a:rPr lang="en" sz="1200" i="1">
                <a:solidFill>
                  <a:srgbClr val="FFFFFF"/>
                </a:solidFill>
                <a:latin typeface="Karla"/>
                <a:ea typeface="Karla"/>
                <a:cs typeface="Karla"/>
                <a:sym typeface="Karla"/>
              </a:rPr>
              <a:t>Efficiency and safety checks with other washing machines</a:t>
            </a:r>
          </a:p>
        </p:txBody>
      </p:sp>
      <p:sp>
        <p:nvSpPr>
          <p:cNvPr id="241" name="Shape 241"/>
          <p:cNvSpPr txBox="1"/>
          <p:nvPr/>
        </p:nvSpPr>
        <p:spPr>
          <a:xfrm>
            <a:off x="1878487" y="1212500"/>
            <a:ext cx="1397100" cy="881999"/>
          </a:xfrm>
          <a:prstGeom prst="rect">
            <a:avLst/>
          </a:prstGeom>
          <a:solidFill>
            <a:srgbClr val="666666"/>
          </a:solidFill>
          <a:ln>
            <a:noFill/>
          </a:ln>
        </p:spPr>
        <p:txBody>
          <a:bodyPr lIns="91425" tIns="91425" rIns="91425" bIns="91425" anchor="ctr" anchorCtr="0">
            <a:noAutofit/>
          </a:bodyPr>
          <a:lstStyle/>
          <a:p>
            <a:pPr lvl="0" algn="ctr" rtl="0">
              <a:spcBef>
                <a:spcPts val="0"/>
              </a:spcBef>
              <a:buNone/>
            </a:pPr>
            <a:r>
              <a:rPr lang="en" sz="1200" i="1">
                <a:solidFill>
                  <a:srgbClr val="FFFFFF"/>
                </a:solidFill>
                <a:latin typeface="Karla"/>
                <a:ea typeface="Karla"/>
                <a:cs typeface="Karla"/>
                <a:sym typeface="Karla"/>
              </a:rPr>
              <a:t>Customization</a:t>
            </a:r>
          </a:p>
        </p:txBody>
      </p:sp>
      <p:sp>
        <p:nvSpPr>
          <p:cNvPr id="242" name="Shape 242"/>
          <p:cNvSpPr txBox="1"/>
          <p:nvPr/>
        </p:nvSpPr>
        <p:spPr>
          <a:xfrm>
            <a:off x="5854425" y="1194925"/>
            <a:ext cx="1397100" cy="881999"/>
          </a:xfrm>
          <a:prstGeom prst="rect">
            <a:avLst/>
          </a:prstGeom>
          <a:solidFill>
            <a:srgbClr val="666666"/>
          </a:solidFill>
          <a:ln>
            <a:noFill/>
          </a:ln>
        </p:spPr>
        <p:txBody>
          <a:bodyPr lIns="91425" tIns="91425" rIns="91425" bIns="91425" anchor="ctr" anchorCtr="0">
            <a:noAutofit/>
          </a:bodyPr>
          <a:lstStyle/>
          <a:p>
            <a:pPr lvl="0" algn="ctr" rtl="0">
              <a:spcBef>
                <a:spcPts val="0"/>
              </a:spcBef>
              <a:buNone/>
            </a:pPr>
            <a:r>
              <a:rPr lang="en" sz="1200" i="1">
                <a:solidFill>
                  <a:srgbClr val="FFFFFF"/>
                </a:solidFill>
                <a:latin typeface="Karla"/>
                <a:ea typeface="Karla"/>
                <a:cs typeface="Karla"/>
                <a:sym typeface="Karla"/>
              </a:rPr>
              <a:t>Learns what’s the best cycle to wash by sensing clothes in the drum</a:t>
            </a:r>
          </a:p>
        </p:txBody>
      </p:sp>
      <p:sp>
        <p:nvSpPr>
          <p:cNvPr id="243" name="Shape 243"/>
          <p:cNvSpPr txBox="1"/>
          <p:nvPr/>
        </p:nvSpPr>
        <p:spPr>
          <a:xfrm>
            <a:off x="1878487" y="3456450"/>
            <a:ext cx="1397100" cy="881999"/>
          </a:xfrm>
          <a:prstGeom prst="rect">
            <a:avLst/>
          </a:prstGeom>
          <a:solidFill>
            <a:srgbClr val="666666"/>
          </a:solidFill>
          <a:ln>
            <a:noFill/>
          </a:ln>
        </p:spPr>
        <p:txBody>
          <a:bodyPr lIns="91425" tIns="91425" rIns="91425" bIns="91425" anchor="ctr" anchorCtr="0">
            <a:noAutofit/>
          </a:bodyPr>
          <a:lstStyle/>
          <a:p>
            <a:pPr lvl="0" algn="ctr" rtl="0">
              <a:spcBef>
                <a:spcPts val="0"/>
              </a:spcBef>
              <a:buNone/>
            </a:pPr>
            <a:r>
              <a:rPr lang="en" sz="1200" i="1">
                <a:solidFill>
                  <a:srgbClr val="FFFFFF"/>
                </a:solidFill>
                <a:latin typeface="Karla"/>
                <a:ea typeface="Karla"/>
                <a:cs typeface="Karla"/>
                <a:sym typeface="Karla"/>
              </a:rPr>
              <a:t>Order product if running out based on tracked usage</a:t>
            </a:r>
          </a:p>
        </p:txBody>
      </p:sp>
      <p:sp>
        <p:nvSpPr>
          <p:cNvPr id="244" name="Shape 244"/>
          <p:cNvSpPr txBox="1"/>
          <p:nvPr/>
        </p:nvSpPr>
        <p:spPr>
          <a:xfrm>
            <a:off x="5854425" y="2370050"/>
            <a:ext cx="1397100" cy="881999"/>
          </a:xfrm>
          <a:prstGeom prst="rect">
            <a:avLst/>
          </a:prstGeom>
          <a:solidFill>
            <a:srgbClr val="666666"/>
          </a:solidFill>
          <a:ln>
            <a:noFill/>
          </a:ln>
        </p:spPr>
        <p:txBody>
          <a:bodyPr lIns="91425" tIns="91425" rIns="91425" bIns="91425" anchor="ctr" anchorCtr="0">
            <a:noAutofit/>
          </a:bodyPr>
          <a:lstStyle/>
          <a:p>
            <a:pPr lvl="0" algn="ctr" rtl="0">
              <a:spcBef>
                <a:spcPts val="0"/>
              </a:spcBef>
              <a:buNone/>
            </a:pPr>
            <a:r>
              <a:rPr lang="en" sz="1200" i="1">
                <a:solidFill>
                  <a:srgbClr val="FFFFFF"/>
                </a:solidFill>
                <a:latin typeface="Karla"/>
                <a:ea typeface="Karla"/>
                <a:cs typeface="Karla"/>
                <a:sym typeface="Karla"/>
              </a:rPr>
              <a:t>Activates washing at most energy efficient time</a:t>
            </a:r>
          </a:p>
        </p:txBody>
      </p:sp>
      <p:grpSp>
        <p:nvGrpSpPr>
          <p:cNvPr id="245" name="Shape 245"/>
          <p:cNvGrpSpPr/>
          <p:nvPr/>
        </p:nvGrpSpPr>
        <p:grpSpPr>
          <a:xfrm>
            <a:off x="637164" y="2334484"/>
            <a:ext cx="882310" cy="894071"/>
            <a:chOff x="637164" y="2334484"/>
            <a:chExt cx="882310" cy="894071"/>
          </a:xfrm>
        </p:grpSpPr>
        <p:sp>
          <p:nvSpPr>
            <p:cNvPr id="246" name="Shape 246"/>
            <p:cNvSpPr/>
            <p:nvPr/>
          </p:nvSpPr>
          <p:spPr>
            <a:xfrm>
              <a:off x="637164" y="2334484"/>
              <a:ext cx="882299" cy="881999"/>
            </a:xfrm>
            <a:prstGeom prst="rect">
              <a:avLst/>
            </a:prstGeom>
            <a:solidFill>
              <a:srgbClr val="EEEEEE"/>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247" name="Shape 247"/>
            <p:cNvSpPr txBox="1"/>
            <p:nvPr/>
          </p:nvSpPr>
          <p:spPr>
            <a:xfrm>
              <a:off x="637175" y="2797455"/>
              <a:ext cx="882299" cy="431100"/>
            </a:xfrm>
            <a:prstGeom prst="rect">
              <a:avLst/>
            </a:prstGeom>
            <a:noFill/>
            <a:ln>
              <a:noFill/>
            </a:ln>
          </p:spPr>
          <p:txBody>
            <a:bodyPr lIns="91425" tIns="91425" rIns="91425" bIns="91425" anchor="ctr" anchorCtr="0">
              <a:noAutofit/>
            </a:bodyPr>
            <a:lstStyle/>
            <a:p>
              <a:pPr lvl="0" algn="ctr" rtl="0">
                <a:spcBef>
                  <a:spcPts val="0"/>
                </a:spcBef>
                <a:buNone/>
              </a:pPr>
              <a:r>
                <a:rPr lang="en" sz="600">
                  <a:solidFill>
                    <a:srgbClr val="000000"/>
                  </a:solidFill>
                  <a:latin typeface="Karla"/>
                  <a:ea typeface="Karla"/>
                  <a:cs typeface="Karla"/>
                  <a:sym typeface="Karla"/>
                </a:rPr>
                <a:t>Washing Machine</a:t>
              </a:r>
            </a:p>
          </p:txBody>
        </p:sp>
        <p:pic>
          <p:nvPicPr>
            <p:cNvPr id="248" name="Shape 248"/>
            <p:cNvPicPr preferRelativeResize="0"/>
            <p:nvPr/>
          </p:nvPicPr>
          <p:blipFill>
            <a:blip r:embed="rId3">
              <a:alphaModFix amt="50000"/>
            </a:blip>
            <a:stretch>
              <a:fillRect/>
            </a:stretch>
          </p:blipFill>
          <p:spPr>
            <a:xfrm>
              <a:off x="860875" y="2430497"/>
              <a:ext cx="434899" cy="434899"/>
            </a:xfrm>
            <a:prstGeom prst="rect">
              <a:avLst/>
            </a:prstGeom>
            <a:noFill/>
            <a:ln>
              <a:noFill/>
            </a:ln>
          </p:spPr>
        </p:pic>
      </p:grpSp>
      <p:grpSp>
        <p:nvGrpSpPr>
          <p:cNvPr id="249" name="Shape 249"/>
          <p:cNvGrpSpPr/>
          <p:nvPr/>
        </p:nvGrpSpPr>
        <p:grpSpPr>
          <a:xfrm>
            <a:off x="637164" y="3897459"/>
            <a:ext cx="882310" cy="885120"/>
            <a:chOff x="637164" y="3597084"/>
            <a:chExt cx="882310" cy="885120"/>
          </a:xfrm>
        </p:grpSpPr>
        <p:sp>
          <p:nvSpPr>
            <p:cNvPr id="233" name="Shape 233"/>
            <p:cNvSpPr/>
            <p:nvPr/>
          </p:nvSpPr>
          <p:spPr>
            <a:xfrm>
              <a:off x="637164" y="3597084"/>
              <a:ext cx="882299" cy="881999"/>
            </a:xfrm>
            <a:prstGeom prst="rect">
              <a:avLst/>
            </a:prstGeom>
            <a:solidFill>
              <a:srgbClr val="EEEEEE"/>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250" name="Shape 250"/>
            <p:cNvSpPr txBox="1"/>
            <p:nvPr/>
          </p:nvSpPr>
          <p:spPr>
            <a:xfrm>
              <a:off x="637175" y="4054404"/>
              <a:ext cx="882299" cy="427799"/>
            </a:xfrm>
            <a:prstGeom prst="rect">
              <a:avLst/>
            </a:prstGeom>
            <a:noFill/>
            <a:ln>
              <a:noFill/>
            </a:ln>
          </p:spPr>
          <p:txBody>
            <a:bodyPr lIns="91425" tIns="91425" rIns="91425" bIns="91425" anchor="ctr" anchorCtr="0">
              <a:noAutofit/>
            </a:bodyPr>
            <a:lstStyle/>
            <a:p>
              <a:pPr lvl="0" algn="ctr" rtl="0">
                <a:spcBef>
                  <a:spcPts val="0"/>
                </a:spcBef>
                <a:buNone/>
              </a:pPr>
              <a:r>
                <a:rPr lang="en" sz="600">
                  <a:solidFill>
                    <a:srgbClr val="000000"/>
                  </a:solidFill>
                  <a:latin typeface="Karla"/>
                  <a:ea typeface="Karla"/>
                  <a:cs typeface="Karla"/>
                  <a:sym typeface="Karla"/>
                </a:rPr>
                <a:t>Shopping</a:t>
              </a:r>
            </a:p>
            <a:p>
              <a:pPr lvl="0" algn="ctr" rtl="0">
                <a:spcBef>
                  <a:spcPts val="0"/>
                </a:spcBef>
                <a:buNone/>
              </a:pPr>
              <a:r>
                <a:rPr lang="en" sz="600">
                  <a:solidFill>
                    <a:srgbClr val="000000"/>
                  </a:solidFill>
                  <a:latin typeface="Karla"/>
                  <a:ea typeface="Karla"/>
                  <a:cs typeface="Karla"/>
                  <a:sym typeface="Karla"/>
                </a:rPr>
                <a:t>Platform</a:t>
              </a:r>
            </a:p>
          </p:txBody>
        </p:sp>
        <p:pic>
          <p:nvPicPr>
            <p:cNvPr id="251" name="Shape 251"/>
            <p:cNvPicPr preferRelativeResize="0"/>
            <p:nvPr/>
          </p:nvPicPr>
          <p:blipFill>
            <a:blip r:embed="rId4">
              <a:alphaModFix amt="50000"/>
            </a:blip>
            <a:stretch>
              <a:fillRect/>
            </a:stretch>
          </p:blipFill>
          <p:spPr>
            <a:xfrm>
              <a:off x="860875" y="3673275"/>
              <a:ext cx="434899" cy="434899"/>
            </a:xfrm>
            <a:prstGeom prst="rect">
              <a:avLst/>
            </a:prstGeom>
            <a:noFill/>
            <a:ln>
              <a:noFill/>
            </a:ln>
          </p:spPr>
        </p:pic>
      </p:grpSp>
      <p:grpSp>
        <p:nvGrpSpPr>
          <p:cNvPr id="252" name="Shape 252"/>
          <p:cNvGrpSpPr/>
          <p:nvPr/>
        </p:nvGrpSpPr>
        <p:grpSpPr>
          <a:xfrm>
            <a:off x="7629000" y="2361071"/>
            <a:ext cx="882302" cy="882078"/>
            <a:chOff x="7629000" y="1093471"/>
            <a:chExt cx="882302" cy="882078"/>
          </a:xfrm>
        </p:grpSpPr>
        <p:sp>
          <p:nvSpPr>
            <p:cNvPr id="235" name="Shape 235"/>
            <p:cNvSpPr/>
            <p:nvPr/>
          </p:nvSpPr>
          <p:spPr>
            <a:xfrm>
              <a:off x="7629002" y="1093471"/>
              <a:ext cx="882299" cy="881999"/>
            </a:xfrm>
            <a:prstGeom prst="rect">
              <a:avLst/>
            </a:prstGeom>
            <a:solidFill>
              <a:srgbClr val="EEEEEE"/>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253" name="Shape 253"/>
            <p:cNvSpPr txBox="1"/>
            <p:nvPr/>
          </p:nvSpPr>
          <p:spPr>
            <a:xfrm>
              <a:off x="7629000" y="1547750"/>
              <a:ext cx="882299" cy="427799"/>
            </a:xfrm>
            <a:prstGeom prst="rect">
              <a:avLst/>
            </a:prstGeom>
            <a:noFill/>
            <a:ln>
              <a:noFill/>
            </a:ln>
          </p:spPr>
          <p:txBody>
            <a:bodyPr lIns="91425" tIns="91425" rIns="91425" bIns="91425" anchor="ctr" anchorCtr="0">
              <a:noAutofit/>
            </a:bodyPr>
            <a:lstStyle/>
            <a:p>
              <a:pPr lvl="0" algn="ctr" rtl="0">
                <a:spcBef>
                  <a:spcPts val="0"/>
                </a:spcBef>
                <a:buNone/>
              </a:pPr>
              <a:r>
                <a:rPr lang="en" sz="600">
                  <a:latin typeface="Karla"/>
                  <a:ea typeface="Karla"/>
                  <a:cs typeface="Karla"/>
                  <a:sym typeface="Karla"/>
                </a:rPr>
                <a:t>Smart energy meter</a:t>
              </a:r>
            </a:p>
          </p:txBody>
        </p:sp>
      </p:grpSp>
      <p:sp>
        <p:nvSpPr>
          <p:cNvPr id="229" name="Shape 229"/>
          <p:cNvSpPr/>
          <p:nvPr/>
        </p:nvSpPr>
        <p:spPr>
          <a:xfrm>
            <a:off x="637175" y="824649"/>
            <a:ext cx="882299" cy="881999"/>
          </a:xfrm>
          <a:prstGeom prst="rect">
            <a:avLst/>
          </a:prstGeom>
          <a:solidFill>
            <a:srgbClr val="EEEEEE"/>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254" name="Shape 254"/>
          <p:cNvSpPr txBox="1"/>
          <p:nvPr/>
        </p:nvSpPr>
        <p:spPr>
          <a:xfrm>
            <a:off x="637179" y="1279000"/>
            <a:ext cx="882299" cy="427799"/>
          </a:xfrm>
          <a:prstGeom prst="rect">
            <a:avLst/>
          </a:prstGeom>
          <a:noFill/>
          <a:ln>
            <a:noFill/>
          </a:ln>
        </p:spPr>
        <p:txBody>
          <a:bodyPr lIns="91425" tIns="91425" rIns="91425" bIns="91425" anchor="ctr" anchorCtr="0">
            <a:noAutofit/>
          </a:bodyPr>
          <a:lstStyle/>
          <a:p>
            <a:pPr lvl="0" algn="ctr" rtl="0">
              <a:spcBef>
                <a:spcPts val="0"/>
              </a:spcBef>
              <a:buNone/>
            </a:pPr>
            <a:r>
              <a:rPr lang="en" sz="600">
                <a:solidFill>
                  <a:srgbClr val="000000"/>
                </a:solidFill>
                <a:latin typeface="Karla"/>
                <a:ea typeface="Karla"/>
                <a:cs typeface="Karla"/>
                <a:sym typeface="Karla"/>
              </a:rPr>
              <a:t>Smartphone</a:t>
            </a:r>
          </a:p>
        </p:txBody>
      </p:sp>
      <p:pic>
        <p:nvPicPr>
          <p:cNvPr id="255" name="Shape 255"/>
          <p:cNvPicPr preferRelativeResize="0"/>
          <p:nvPr/>
        </p:nvPicPr>
        <p:blipFill>
          <a:blip r:embed="rId5">
            <a:alphaModFix amt="50000"/>
          </a:blip>
          <a:stretch>
            <a:fillRect/>
          </a:stretch>
        </p:blipFill>
        <p:spPr>
          <a:xfrm>
            <a:off x="860875" y="900850"/>
            <a:ext cx="434899" cy="434899"/>
          </a:xfrm>
          <a:prstGeom prst="rect">
            <a:avLst/>
          </a:prstGeom>
          <a:noFill/>
          <a:ln>
            <a:noFill/>
          </a:ln>
        </p:spPr>
      </p:pic>
      <p:grpSp>
        <p:nvGrpSpPr>
          <p:cNvPr id="256" name="Shape 256"/>
          <p:cNvGrpSpPr/>
          <p:nvPr/>
        </p:nvGrpSpPr>
        <p:grpSpPr>
          <a:xfrm>
            <a:off x="7628989" y="3897509"/>
            <a:ext cx="882310" cy="885015"/>
            <a:chOff x="7628989" y="3597084"/>
            <a:chExt cx="882310" cy="885015"/>
          </a:xfrm>
        </p:grpSpPr>
        <p:sp>
          <p:nvSpPr>
            <p:cNvPr id="238" name="Shape 238"/>
            <p:cNvSpPr/>
            <p:nvPr/>
          </p:nvSpPr>
          <p:spPr>
            <a:xfrm>
              <a:off x="7628989" y="3597084"/>
              <a:ext cx="882299" cy="881999"/>
            </a:xfrm>
            <a:prstGeom prst="rect">
              <a:avLst/>
            </a:prstGeom>
            <a:solidFill>
              <a:srgbClr val="EEEEEE"/>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257" name="Shape 257"/>
            <p:cNvSpPr txBox="1"/>
            <p:nvPr/>
          </p:nvSpPr>
          <p:spPr>
            <a:xfrm>
              <a:off x="7629000" y="4051299"/>
              <a:ext cx="882299" cy="430800"/>
            </a:xfrm>
            <a:prstGeom prst="rect">
              <a:avLst/>
            </a:prstGeom>
            <a:noFill/>
            <a:ln>
              <a:noFill/>
            </a:ln>
          </p:spPr>
          <p:txBody>
            <a:bodyPr lIns="91425" tIns="91425" rIns="91425" bIns="91425" anchor="ctr" anchorCtr="0">
              <a:noAutofit/>
            </a:bodyPr>
            <a:lstStyle/>
            <a:p>
              <a:pPr lvl="0" algn="ctr" rtl="0">
                <a:spcBef>
                  <a:spcPts val="0"/>
                </a:spcBef>
                <a:buNone/>
              </a:pPr>
              <a:r>
                <a:rPr lang="en" sz="600">
                  <a:solidFill>
                    <a:srgbClr val="000000"/>
                  </a:solidFill>
                  <a:latin typeface="Karla"/>
                  <a:ea typeface="Karla"/>
                  <a:cs typeface="Karla"/>
                  <a:sym typeface="Karla"/>
                </a:rPr>
                <a:t>User’s Calendar</a:t>
              </a:r>
            </a:p>
          </p:txBody>
        </p:sp>
        <p:pic>
          <p:nvPicPr>
            <p:cNvPr id="258" name="Shape 258"/>
            <p:cNvPicPr preferRelativeResize="0"/>
            <p:nvPr/>
          </p:nvPicPr>
          <p:blipFill>
            <a:blip r:embed="rId6">
              <a:alphaModFix amt="50000"/>
            </a:blip>
            <a:stretch>
              <a:fillRect/>
            </a:stretch>
          </p:blipFill>
          <p:spPr>
            <a:xfrm>
              <a:off x="7852700" y="3673200"/>
              <a:ext cx="434899" cy="434899"/>
            </a:xfrm>
            <a:prstGeom prst="rect">
              <a:avLst/>
            </a:prstGeom>
            <a:noFill/>
            <a:ln>
              <a:noFill/>
            </a:ln>
          </p:spPr>
        </p:pic>
      </p:grpSp>
      <p:grpSp>
        <p:nvGrpSpPr>
          <p:cNvPr id="259" name="Shape 259"/>
          <p:cNvGrpSpPr/>
          <p:nvPr/>
        </p:nvGrpSpPr>
        <p:grpSpPr>
          <a:xfrm>
            <a:off x="7623250" y="824734"/>
            <a:ext cx="888039" cy="881999"/>
            <a:chOff x="7623250" y="2345284"/>
            <a:chExt cx="888039" cy="881999"/>
          </a:xfrm>
        </p:grpSpPr>
        <p:sp>
          <p:nvSpPr>
            <p:cNvPr id="260" name="Shape 260"/>
            <p:cNvSpPr/>
            <p:nvPr/>
          </p:nvSpPr>
          <p:spPr>
            <a:xfrm>
              <a:off x="7628989" y="2345284"/>
              <a:ext cx="882299" cy="881999"/>
            </a:xfrm>
            <a:prstGeom prst="rect">
              <a:avLst/>
            </a:prstGeom>
            <a:solidFill>
              <a:srgbClr val="EEEEEE"/>
            </a:solidFill>
            <a:ln>
              <a:noFill/>
            </a:ln>
          </p:spPr>
          <p:txBody>
            <a:bodyPr lIns="91425" tIns="91425" rIns="91425" bIns="91425" anchor="ctr" anchorCtr="0">
              <a:noAutofit/>
            </a:bodyPr>
            <a:lstStyle/>
            <a:p>
              <a:pPr lvl="0" algn="ctr" rtl="0">
                <a:spcBef>
                  <a:spcPts val="0"/>
                </a:spcBef>
                <a:buNone/>
              </a:pPr>
              <a:endParaRPr>
                <a:latin typeface="Karla"/>
                <a:ea typeface="Karla"/>
                <a:cs typeface="Karla"/>
                <a:sym typeface="Karla"/>
              </a:endParaRPr>
            </a:p>
          </p:txBody>
        </p:sp>
        <p:sp>
          <p:nvSpPr>
            <p:cNvPr id="261" name="Shape 261"/>
            <p:cNvSpPr txBox="1"/>
            <p:nvPr/>
          </p:nvSpPr>
          <p:spPr>
            <a:xfrm>
              <a:off x="7623250" y="2788225"/>
              <a:ext cx="882299" cy="430800"/>
            </a:xfrm>
            <a:prstGeom prst="rect">
              <a:avLst/>
            </a:prstGeom>
            <a:noFill/>
            <a:ln>
              <a:noFill/>
            </a:ln>
          </p:spPr>
          <p:txBody>
            <a:bodyPr lIns="91425" tIns="91425" rIns="91425" bIns="91425" anchor="ctr" anchorCtr="0">
              <a:noAutofit/>
            </a:bodyPr>
            <a:lstStyle/>
            <a:p>
              <a:pPr lvl="0" algn="ctr" rtl="0">
                <a:spcBef>
                  <a:spcPts val="0"/>
                </a:spcBef>
                <a:buNone/>
              </a:pPr>
              <a:r>
                <a:rPr lang="en" sz="600">
                  <a:solidFill>
                    <a:srgbClr val="000000"/>
                  </a:solidFill>
                  <a:latin typeface="Karla"/>
                  <a:ea typeface="Karla"/>
                  <a:cs typeface="Karla"/>
                  <a:sym typeface="Karla"/>
                </a:rPr>
                <a:t>Knowledge</a:t>
              </a:r>
            </a:p>
            <a:p>
              <a:pPr lvl="0" algn="ctr" rtl="0">
                <a:spcBef>
                  <a:spcPts val="0"/>
                </a:spcBef>
                <a:buNone/>
              </a:pPr>
              <a:r>
                <a:rPr lang="en" sz="600">
                  <a:solidFill>
                    <a:srgbClr val="000000"/>
                  </a:solidFill>
                  <a:latin typeface="Karla"/>
                  <a:ea typeface="Karla"/>
                  <a:cs typeface="Karla"/>
                  <a:sym typeface="Karla"/>
                </a:rPr>
                <a:t>Graph</a:t>
              </a:r>
            </a:p>
          </p:txBody>
        </p:sp>
        <p:pic>
          <p:nvPicPr>
            <p:cNvPr id="262" name="Shape 262"/>
            <p:cNvPicPr preferRelativeResize="0"/>
            <p:nvPr/>
          </p:nvPicPr>
          <p:blipFill>
            <a:blip r:embed="rId7">
              <a:alphaModFix amt="50000"/>
            </a:blip>
            <a:stretch>
              <a:fillRect/>
            </a:stretch>
          </p:blipFill>
          <p:spPr>
            <a:xfrm>
              <a:off x="7852687" y="2430500"/>
              <a:ext cx="434899" cy="434899"/>
            </a:xfrm>
            <a:prstGeom prst="rect">
              <a:avLst/>
            </a:prstGeom>
            <a:noFill/>
            <a:ln>
              <a:noFill/>
            </a:ln>
          </p:spPr>
        </p:pic>
      </p:grpSp>
      <p:cxnSp>
        <p:nvCxnSpPr>
          <p:cNvPr id="263" name="Shape 263"/>
          <p:cNvCxnSpPr>
            <a:stCxn id="239" idx="0"/>
            <a:endCxn id="244" idx="2"/>
          </p:cNvCxnSpPr>
          <p:nvPr/>
        </p:nvCxnSpPr>
        <p:spPr>
          <a:xfrm rot="10800000">
            <a:off x="6552975" y="3252075"/>
            <a:ext cx="0" cy="345000"/>
          </a:xfrm>
          <a:prstGeom prst="straightConnector1">
            <a:avLst/>
          </a:prstGeom>
          <a:noFill/>
          <a:ln w="9525" cap="flat" cmpd="sng">
            <a:solidFill>
              <a:srgbClr val="8267B2"/>
            </a:solidFill>
            <a:prstDash val="solid"/>
            <a:round/>
            <a:headEnd type="triangle" w="lg" len="lg"/>
            <a:tailEnd type="triangle" w="lg" len="lg"/>
          </a:ln>
        </p:spPr>
      </p:cxnSp>
      <p:pic>
        <p:nvPicPr>
          <p:cNvPr id="264" name="Shape 264"/>
          <p:cNvPicPr preferRelativeResize="0"/>
          <p:nvPr/>
        </p:nvPicPr>
        <p:blipFill>
          <a:blip r:embed="rId8">
            <a:alphaModFix amt="50000"/>
          </a:blip>
          <a:stretch>
            <a:fillRect/>
          </a:stretch>
        </p:blipFill>
        <p:spPr>
          <a:xfrm>
            <a:off x="7814975" y="2458600"/>
            <a:ext cx="504600" cy="504600"/>
          </a:xfrm>
          <a:prstGeom prst="rect">
            <a:avLst/>
          </a:prstGeom>
          <a:noFill/>
          <a:ln>
            <a:noFill/>
          </a:ln>
        </p:spPr>
      </p:pic>
      <p:sp>
        <p:nvSpPr>
          <p:cNvPr id="265" name="Shape 265"/>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2) Foster ensembles of objects &amp; services</a:t>
            </a:r>
          </a:p>
        </p:txBody>
      </p:sp>
      <p:sp>
        <p:nvSpPr>
          <p:cNvPr id="266" name="Shape 266"/>
          <p:cNvSpPr/>
          <p:nvPr/>
        </p:nvSpPr>
        <p:spPr>
          <a:xfrm>
            <a:off x="3827987" y="2039485"/>
            <a:ext cx="1397100" cy="1397100"/>
          </a:xfrm>
          <a:prstGeom prst="ellipse">
            <a:avLst/>
          </a:prstGeom>
          <a:solidFill>
            <a:srgbClr val="FF8560"/>
          </a:solidFill>
          <a:ln>
            <a:noFill/>
          </a:ln>
        </p:spPr>
        <p:txBody>
          <a:bodyPr lIns="91425" tIns="91425" rIns="91425" bIns="91425" anchor="ctr" anchorCtr="0">
            <a:noAutofit/>
          </a:bodyPr>
          <a:lstStyle/>
          <a:p>
            <a:pPr lvl="0">
              <a:spcBef>
                <a:spcPts val="0"/>
              </a:spcBef>
              <a:buNone/>
            </a:pPr>
            <a:endParaRPr/>
          </a:p>
        </p:txBody>
      </p:sp>
      <p:sp>
        <p:nvSpPr>
          <p:cNvPr id="267" name="Shape 267"/>
          <p:cNvSpPr txBox="1"/>
          <p:nvPr/>
        </p:nvSpPr>
        <p:spPr>
          <a:xfrm>
            <a:off x="3854900" y="2924426"/>
            <a:ext cx="1343400" cy="306299"/>
          </a:xfrm>
          <a:prstGeom prst="rect">
            <a:avLst/>
          </a:prstGeom>
          <a:noFill/>
          <a:ln>
            <a:noFill/>
          </a:ln>
        </p:spPr>
        <p:txBody>
          <a:bodyPr lIns="91425" tIns="91425" rIns="91425" bIns="91425" anchor="ctr" anchorCtr="0">
            <a:noAutofit/>
          </a:bodyPr>
          <a:lstStyle/>
          <a:p>
            <a:pPr lvl="0" algn="ctr" rtl="0">
              <a:spcBef>
                <a:spcPts val="0"/>
              </a:spcBef>
              <a:buNone/>
            </a:pPr>
            <a:r>
              <a:rPr lang="en" sz="800" b="1">
                <a:solidFill>
                  <a:schemeClr val="lt1"/>
                </a:solidFill>
                <a:latin typeface="Karla"/>
                <a:ea typeface="Karla"/>
                <a:cs typeface="Karla"/>
                <a:sym typeface="Karla"/>
              </a:rPr>
              <a:t>Washing Machine</a:t>
            </a:r>
          </a:p>
        </p:txBody>
      </p:sp>
      <p:pic>
        <p:nvPicPr>
          <p:cNvPr id="268" name="Shape 268"/>
          <p:cNvPicPr preferRelativeResize="0"/>
          <p:nvPr/>
        </p:nvPicPr>
        <p:blipFill>
          <a:blip r:embed="rId9">
            <a:alphaModFix/>
          </a:blip>
          <a:stretch>
            <a:fillRect/>
          </a:stretch>
        </p:blipFill>
        <p:spPr>
          <a:xfrm>
            <a:off x="4221300" y="2301078"/>
            <a:ext cx="610500" cy="6105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p:nvPr/>
        </p:nvSpPr>
        <p:spPr>
          <a:xfrm>
            <a:off x="314300" y="3663075"/>
            <a:ext cx="1954499" cy="831900"/>
          </a:xfrm>
          <a:prstGeom prst="rect">
            <a:avLst/>
          </a:prstGeom>
          <a:noFill/>
          <a:ln w="19050" cap="flat" cmpd="sng">
            <a:solidFill>
              <a:srgbClr val="EEEEEE"/>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4" name="Shape 274"/>
          <p:cNvSpPr/>
          <p:nvPr/>
        </p:nvSpPr>
        <p:spPr>
          <a:xfrm>
            <a:off x="314300" y="1183725"/>
            <a:ext cx="1954499" cy="831900"/>
          </a:xfrm>
          <a:prstGeom prst="rect">
            <a:avLst/>
          </a:prstGeom>
          <a:noFill/>
          <a:ln w="19050" cap="flat" cmpd="sng">
            <a:solidFill>
              <a:srgbClr val="EEEEEE"/>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5" name="Shape 275"/>
          <p:cNvSpPr/>
          <p:nvPr/>
        </p:nvSpPr>
        <p:spPr>
          <a:xfrm>
            <a:off x="314300" y="2423387"/>
            <a:ext cx="1954499" cy="831900"/>
          </a:xfrm>
          <a:prstGeom prst="rect">
            <a:avLst/>
          </a:prstGeom>
          <a:noFill/>
          <a:ln w="19050" cap="flat" cmpd="sng">
            <a:solidFill>
              <a:srgbClr val="EEEEEE"/>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6" name="Shape 276"/>
          <p:cNvSpPr txBox="1"/>
          <p:nvPr/>
        </p:nvSpPr>
        <p:spPr>
          <a:xfrm>
            <a:off x="2424625" y="3663100"/>
            <a:ext cx="4037700" cy="831900"/>
          </a:xfrm>
          <a:prstGeom prst="rect">
            <a:avLst/>
          </a:prstGeom>
          <a:solidFill>
            <a:srgbClr val="EEEEEE"/>
          </a:solidFill>
          <a:ln>
            <a:noFill/>
          </a:ln>
        </p:spPr>
        <p:txBody>
          <a:bodyPr lIns="91425" tIns="91425" rIns="91425" bIns="91425" anchor="t" anchorCtr="0">
            <a:noAutofit/>
          </a:bodyPr>
          <a:lstStyle/>
          <a:p>
            <a:pPr lvl="0" rtl="0">
              <a:spcBef>
                <a:spcPts val="0"/>
              </a:spcBef>
              <a:buNone/>
            </a:pPr>
            <a:r>
              <a:rPr lang="en" sz="1100">
                <a:solidFill>
                  <a:srgbClr val="434343"/>
                </a:solidFill>
                <a:latin typeface="Karla"/>
                <a:ea typeface="Karla"/>
                <a:cs typeface="Karla"/>
                <a:sym typeface="Karla"/>
              </a:rPr>
              <a:t>The Internet Of Things creates the </a:t>
            </a:r>
            <a:r>
              <a:rPr lang="en" sz="1100" b="1">
                <a:solidFill>
                  <a:srgbClr val="434343"/>
                </a:solidFill>
                <a:latin typeface="Karla"/>
                <a:ea typeface="Karla"/>
                <a:cs typeface="Karla"/>
                <a:sym typeface="Karla"/>
              </a:rPr>
              <a:t>physical graph</a:t>
            </a:r>
            <a:r>
              <a:rPr lang="en" sz="1100">
                <a:solidFill>
                  <a:srgbClr val="434343"/>
                </a:solidFill>
                <a:latin typeface="Karla"/>
                <a:ea typeface="Karla"/>
                <a:cs typeface="Karla"/>
                <a:sym typeface="Karla"/>
              </a:rPr>
              <a:t> -&gt; </a:t>
            </a:r>
            <a:r>
              <a:rPr lang="en" sz="1100" b="1">
                <a:solidFill>
                  <a:srgbClr val="434343"/>
                </a:solidFill>
                <a:latin typeface="Karla"/>
                <a:ea typeface="Karla"/>
                <a:cs typeface="Karla"/>
                <a:sym typeface="Karla"/>
              </a:rPr>
              <a:t>that changes how we interact with objects and environments</a:t>
            </a:r>
          </a:p>
        </p:txBody>
      </p:sp>
      <p:sp>
        <p:nvSpPr>
          <p:cNvPr id="277" name="Shape 277"/>
          <p:cNvSpPr txBox="1"/>
          <p:nvPr/>
        </p:nvSpPr>
        <p:spPr>
          <a:xfrm>
            <a:off x="6570700" y="1183652"/>
            <a:ext cx="2259000" cy="831900"/>
          </a:xfrm>
          <a:prstGeom prst="rect">
            <a:avLst/>
          </a:prstGeom>
          <a:solidFill>
            <a:srgbClr val="EEEEEE"/>
          </a:solidFill>
          <a:ln>
            <a:noFill/>
          </a:ln>
        </p:spPr>
        <p:txBody>
          <a:bodyPr lIns="91425" tIns="91425" rIns="91425" bIns="91425" anchor="t" anchorCtr="0">
            <a:noAutofit/>
          </a:bodyPr>
          <a:lstStyle/>
          <a:p>
            <a:pPr lvl="0" rtl="0">
              <a:spcBef>
                <a:spcPts val="0"/>
              </a:spcBef>
              <a:buNone/>
            </a:pPr>
            <a:r>
              <a:rPr lang="en" sz="1100">
                <a:solidFill>
                  <a:srgbClr val="434343"/>
                </a:solidFill>
                <a:latin typeface="Karla"/>
                <a:ea typeface="Karla"/>
                <a:cs typeface="Karla"/>
                <a:sym typeface="Karla"/>
              </a:rPr>
              <a:t>Total access and ubiquity of content</a:t>
            </a:r>
          </a:p>
        </p:txBody>
      </p:sp>
      <p:sp>
        <p:nvSpPr>
          <p:cNvPr id="278" name="Shape 278"/>
          <p:cNvSpPr txBox="1"/>
          <p:nvPr/>
        </p:nvSpPr>
        <p:spPr>
          <a:xfrm>
            <a:off x="6570700" y="3663100"/>
            <a:ext cx="2259000" cy="831900"/>
          </a:xfrm>
          <a:prstGeom prst="rect">
            <a:avLst/>
          </a:prstGeom>
          <a:solidFill>
            <a:srgbClr val="EEEEEE"/>
          </a:solidFill>
          <a:ln>
            <a:noFill/>
          </a:ln>
        </p:spPr>
        <p:txBody>
          <a:bodyPr lIns="91425" tIns="91425" rIns="91425" bIns="91425" anchor="t" anchorCtr="0">
            <a:noAutofit/>
          </a:bodyPr>
          <a:lstStyle/>
          <a:p>
            <a:pPr lvl="0" rtl="0">
              <a:spcBef>
                <a:spcPts val="0"/>
              </a:spcBef>
              <a:buClr>
                <a:schemeClr val="dk1"/>
              </a:buClr>
              <a:buSzPct val="100000"/>
              <a:buFont typeface="Arial"/>
              <a:buNone/>
            </a:pPr>
            <a:r>
              <a:rPr lang="en" sz="1100">
                <a:solidFill>
                  <a:srgbClr val="434343"/>
                </a:solidFill>
                <a:latin typeface="Karla"/>
                <a:ea typeface="Karla"/>
                <a:cs typeface="Karla"/>
                <a:sym typeface="Karla"/>
              </a:rPr>
              <a:t>Adaptive, self regulating environments that understand context and adjust accordingly</a:t>
            </a:r>
          </a:p>
          <a:p>
            <a:pPr lvl="0" rtl="0">
              <a:spcBef>
                <a:spcPts val="0"/>
              </a:spcBef>
              <a:buNone/>
            </a:pPr>
            <a:endParaRPr sz="1100">
              <a:solidFill>
                <a:srgbClr val="434343"/>
              </a:solidFill>
              <a:latin typeface="Karla"/>
              <a:ea typeface="Karla"/>
              <a:cs typeface="Karla"/>
              <a:sym typeface="Karla"/>
            </a:endParaRPr>
          </a:p>
        </p:txBody>
      </p:sp>
      <p:sp>
        <p:nvSpPr>
          <p:cNvPr id="279" name="Shape 279"/>
          <p:cNvSpPr txBox="1"/>
          <p:nvPr/>
        </p:nvSpPr>
        <p:spPr>
          <a:xfrm>
            <a:off x="2424625" y="1183650"/>
            <a:ext cx="4037700" cy="831900"/>
          </a:xfrm>
          <a:prstGeom prst="rect">
            <a:avLst/>
          </a:prstGeom>
          <a:solidFill>
            <a:srgbClr val="EEEEEE"/>
          </a:solidFill>
          <a:ln>
            <a:noFill/>
          </a:ln>
        </p:spPr>
        <p:txBody>
          <a:bodyPr lIns="91425" tIns="91425" rIns="91425" bIns="91425" anchor="t" anchorCtr="0">
            <a:noAutofit/>
          </a:bodyPr>
          <a:lstStyle/>
          <a:p>
            <a:pPr lvl="0" rtl="0">
              <a:spcBef>
                <a:spcPts val="0"/>
              </a:spcBef>
              <a:buNone/>
            </a:pPr>
            <a:r>
              <a:rPr lang="en" sz="1100">
                <a:solidFill>
                  <a:srgbClr val="434343"/>
                </a:solidFill>
                <a:latin typeface="Karla"/>
                <a:ea typeface="Karla"/>
                <a:cs typeface="Karla"/>
                <a:sym typeface="Karla"/>
              </a:rPr>
              <a:t>The Internet created the </a:t>
            </a:r>
            <a:r>
              <a:rPr lang="en" sz="1100" b="1">
                <a:solidFill>
                  <a:srgbClr val="434343"/>
                </a:solidFill>
                <a:latin typeface="Karla"/>
                <a:ea typeface="Karla"/>
                <a:cs typeface="Karla"/>
                <a:sym typeface="Karla"/>
              </a:rPr>
              <a:t>information graph</a:t>
            </a:r>
            <a:r>
              <a:rPr lang="en" sz="1100">
                <a:solidFill>
                  <a:srgbClr val="434343"/>
                </a:solidFill>
                <a:latin typeface="Karla"/>
                <a:ea typeface="Karla"/>
                <a:cs typeface="Karla"/>
                <a:sym typeface="Karla"/>
              </a:rPr>
              <a:t> -&gt; that  changed how we produce, access, share and generate knowledge</a:t>
            </a:r>
          </a:p>
        </p:txBody>
      </p:sp>
      <p:sp>
        <p:nvSpPr>
          <p:cNvPr id="280" name="Shape 280"/>
          <p:cNvSpPr txBox="1"/>
          <p:nvPr/>
        </p:nvSpPr>
        <p:spPr>
          <a:xfrm>
            <a:off x="2424625" y="2423375"/>
            <a:ext cx="4037700" cy="831900"/>
          </a:xfrm>
          <a:prstGeom prst="rect">
            <a:avLst/>
          </a:prstGeom>
          <a:solidFill>
            <a:srgbClr val="EEEEEE"/>
          </a:solidFill>
          <a:ln>
            <a:noFill/>
          </a:ln>
        </p:spPr>
        <p:txBody>
          <a:bodyPr lIns="91425" tIns="91425" rIns="91425" bIns="91425" anchor="t" anchorCtr="0">
            <a:noAutofit/>
          </a:bodyPr>
          <a:lstStyle/>
          <a:p>
            <a:pPr lvl="0" rtl="0">
              <a:spcBef>
                <a:spcPts val="0"/>
              </a:spcBef>
              <a:buNone/>
            </a:pPr>
            <a:r>
              <a:rPr lang="en" sz="1100">
                <a:solidFill>
                  <a:srgbClr val="434343"/>
                </a:solidFill>
                <a:latin typeface="Karla"/>
                <a:ea typeface="Karla"/>
                <a:cs typeface="Karla"/>
                <a:sym typeface="Karla"/>
              </a:rPr>
              <a:t>Social media created the </a:t>
            </a:r>
            <a:r>
              <a:rPr lang="en" sz="1100" b="1">
                <a:solidFill>
                  <a:srgbClr val="434343"/>
                </a:solidFill>
                <a:latin typeface="Karla"/>
                <a:ea typeface="Karla"/>
                <a:cs typeface="Karla"/>
                <a:sym typeface="Karla"/>
              </a:rPr>
              <a:t>social graph</a:t>
            </a:r>
            <a:r>
              <a:rPr lang="en" sz="1100">
                <a:solidFill>
                  <a:srgbClr val="434343"/>
                </a:solidFill>
                <a:latin typeface="Karla"/>
                <a:ea typeface="Karla"/>
                <a:cs typeface="Karla"/>
                <a:sym typeface="Karla"/>
              </a:rPr>
              <a:t> -&gt; that changed how we establish and foster relationship with others</a:t>
            </a:r>
          </a:p>
        </p:txBody>
      </p:sp>
      <p:sp>
        <p:nvSpPr>
          <p:cNvPr id="281" name="Shape 281"/>
          <p:cNvSpPr txBox="1"/>
          <p:nvPr/>
        </p:nvSpPr>
        <p:spPr>
          <a:xfrm>
            <a:off x="6570700" y="2423375"/>
            <a:ext cx="2259000" cy="831900"/>
          </a:xfrm>
          <a:prstGeom prst="rect">
            <a:avLst/>
          </a:prstGeom>
          <a:solidFill>
            <a:srgbClr val="EEEEEE"/>
          </a:solidFill>
          <a:ln>
            <a:noFill/>
          </a:ln>
        </p:spPr>
        <p:txBody>
          <a:bodyPr lIns="91425" tIns="91425" rIns="91425" bIns="91425" anchor="t" anchorCtr="0">
            <a:noAutofit/>
          </a:bodyPr>
          <a:lstStyle/>
          <a:p>
            <a:pPr marL="0" lvl="0" indent="0" rtl="0">
              <a:spcBef>
                <a:spcPts val="0"/>
              </a:spcBef>
              <a:buNone/>
            </a:pPr>
            <a:r>
              <a:rPr lang="en" sz="1100">
                <a:solidFill>
                  <a:srgbClr val="434343"/>
                </a:solidFill>
                <a:latin typeface="Karla"/>
                <a:ea typeface="Karla"/>
                <a:cs typeface="Karla"/>
                <a:sym typeface="Karla"/>
              </a:rPr>
              <a:t>Enabling power to the crowd</a:t>
            </a:r>
          </a:p>
        </p:txBody>
      </p:sp>
      <p:pic>
        <p:nvPicPr>
          <p:cNvPr id="282" name="Shape 282"/>
          <p:cNvPicPr preferRelativeResize="0"/>
          <p:nvPr/>
        </p:nvPicPr>
        <p:blipFill>
          <a:blip r:embed="rId3">
            <a:alphaModFix amt="50000"/>
          </a:blip>
          <a:stretch>
            <a:fillRect/>
          </a:stretch>
        </p:blipFill>
        <p:spPr>
          <a:xfrm>
            <a:off x="401062" y="1250262"/>
            <a:ext cx="698675" cy="698675"/>
          </a:xfrm>
          <a:prstGeom prst="rect">
            <a:avLst/>
          </a:prstGeom>
          <a:noFill/>
          <a:ln>
            <a:noFill/>
          </a:ln>
        </p:spPr>
      </p:pic>
      <p:pic>
        <p:nvPicPr>
          <p:cNvPr id="283" name="Shape 283"/>
          <p:cNvPicPr preferRelativeResize="0"/>
          <p:nvPr/>
        </p:nvPicPr>
        <p:blipFill>
          <a:blip r:embed="rId3">
            <a:alphaModFix amt="50000"/>
          </a:blip>
          <a:stretch>
            <a:fillRect/>
          </a:stretch>
        </p:blipFill>
        <p:spPr>
          <a:xfrm>
            <a:off x="401062" y="2490000"/>
            <a:ext cx="698675" cy="698675"/>
          </a:xfrm>
          <a:prstGeom prst="rect">
            <a:avLst/>
          </a:prstGeom>
          <a:noFill/>
          <a:ln>
            <a:noFill/>
          </a:ln>
        </p:spPr>
      </p:pic>
      <p:pic>
        <p:nvPicPr>
          <p:cNvPr id="284" name="Shape 284"/>
          <p:cNvPicPr preferRelativeResize="0"/>
          <p:nvPr/>
        </p:nvPicPr>
        <p:blipFill>
          <a:blip r:embed="rId3">
            <a:alphaModFix amt="50000"/>
          </a:blip>
          <a:stretch>
            <a:fillRect/>
          </a:stretch>
        </p:blipFill>
        <p:spPr>
          <a:xfrm>
            <a:off x="1483337" y="2490000"/>
            <a:ext cx="698675" cy="698675"/>
          </a:xfrm>
          <a:prstGeom prst="rect">
            <a:avLst/>
          </a:prstGeom>
          <a:noFill/>
          <a:ln>
            <a:noFill/>
          </a:ln>
        </p:spPr>
      </p:pic>
      <p:pic>
        <p:nvPicPr>
          <p:cNvPr id="285" name="Shape 285"/>
          <p:cNvPicPr preferRelativeResize="0"/>
          <p:nvPr/>
        </p:nvPicPr>
        <p:blipFill>
          <a:blip r:embed="rId3">
            <a:alphaModFix amt="50000"/>
          </a:blip>
          <a:stretch>
            <a:fillRect/>
          </a:stretch>
        </p:blipFill>
        <p:spPr>
          <a:xfrm>
            <a:off x="1483337" y="3729712"/>
            <a:ext cx="698675" cy="698675"/>
          </a:xfrm>
          <a:prstGeom prst="rect">
            <a:avLst/>
          </a:prstGeom>
          <a:noFill/>
          <a:ln>
            <a:noFill/>
          </a:ln>
        </p:spPr>
      </p:pic>
      <p:pic>
        <p:nvPicPr>
          <p:cNvPr id="286" name="Shape 286"/>
          <p:cNvPicPr preferRelativeResize="0"/>
          <p:nvPr/>
        </p:nvPicPr>
        <p:blipFill>
          <a:blip r:embed="rId4">
            <a:alphaModFix amt="50000"/>
          </a:blip>
          <a:stretch>
            <a:fillRect/>
          </a:stretch>
        </p:blipFill>
        <p:spPr>
          <a:xfrm>
            <a:off x="401062" y="3729700"/>
            <a:ext cx="698675" cy="698675"/>
          </a:xfrm>
          <a:prstGeom prst="rect">
            <a:avLst/>
          </a:prstGeom>
          <a:noFill/>
          <a:ln>
            <a:noFill/>
          </a:ln>
        </p:spPr>
      </p:pic>
      <p:pic>
        <p:nvPicPr>
          <p:cNvPr id="287" name="Shape 287"/>
          <p:cNvPicPr preferRelativeResize="0"/>
          <p:nvPr/>
        </p:nvPicPr>
        <p:blipFill>
          <a:blip r:embed="rId5">
            <a:alphaModFix amt="50000"/>
          </a:blip>
          <a:stretch>
            <a:fillRect/>
          </a:stretch>
        </p:blipFill>
        <p:spPr>
          <a:xfrm>
            <a:off x="1483337" y="1250250"/>
            <a:ext cx="698675" cy="698675"/>
          </a:xfrm>
          <a:prstGeom prst="rect">
            <a:avLst/>
          </a:prstGeom>
          <a:noFill/>
          <a:ln>
            <a:noFill/>
          </a:ln>
        </p:spPr>
      </p:pic>
      <p:sp>
        <p:nvSpPr>
          <p:cNvPr id="288" name="Shape 288"/>
          <p:cNvSpPr txBox="1"/>
          <p:nvPr/>
        </p:nvSpPr>
        <p:spPr>
          <a:xfrm>
            <a:off x="0" y="0"/>
            <a:ext cx="9144000" cy="552000"/>
          </a:xfrm>
          <a:prstGeom prst="rect">
            <a:avLst/>
          </a:prstGeom>
          <a:solidFill>
            <a:srgbClr val="FF8560"/>
          </a:solidFill>
          <a:ln>
            <a:noFill/>
          </a:ln>
        </p:spPr>
        <p:txBody>
          <a:bodyPr lIns="91425" tIns="91425" rIns="91425" bIns="91425" anchor="ctr" anchorCtr="0">
            <a:noAutofit/>
          </a:bodyPr>
          <a:lstStyle/>
          <a:p>
            <a:pPr lvl="0" algn="ctr" rtl="0">
              <a:spcBef>
                <a:spcPts val="0"/>
              </a:spcBef>
              <a:buNone/>
            </a:pPr>
            <a:r>
              <a:rPr lang="en" sz="1600" b="1">
                <a:solidFill>
                  <a:srgbClr val="FFFFFF"/>
                </a:solidFill>
                <a:latin typeface="Quicksand"/>
                <a:ea typeface="Quicksand"/>
                <a:cs typeface="Quicksand"/>
                <a:sym typeface="Quicksand"/>
              </a:rPr>
              <a:t>3) Find the right relevant objects and connections</a:t>
            </a:r>
          </a:p>
        </p:txBody>
      </p:sp>
      <p:sp>
        <p:nvSpPr>
          <p:cNvPr id="289" name="Shape 289"/>
          <p:cNvSpPr/>
          <p:nvPr/>
        </p:nvSpPr>
        <p:spPr>
          <a:xfrm>
            <a:off x="1205025" y="1500362"/>
            <a:ext cx="221699" cy="198600"/>
          </a:xfrm>
          <a:prstGeom prst="rightArrow">
            <a:avLst>
              <a:gd name="adj1" fmla="val 50000"/>
              <a:gd name="adj2" fmla="val 50000"/>
            </a:avLst>
          </a:prstGeom>
          <a:solidFill>
            <a:srgbClr val="FF8560"/>
          </a:solidFill>
          <a:ln>
            <a:noFill/>
          </a:ln>
        </p:spPr>
        <p:txBody>
          <a:bodyPr lIns="91425" tIns="91425" rIns="91425" bIns="91425" anchor="ctr" anchorCtr="0">
            <a:noAutofit/>
          </a:bodyPr>
          <a:lstStyle/>
          <a:p>
            <a:pPr lvl="0" rtl="0">
              <a:spcBef>
                <a:spcPts val="0"/>
              </a:spcBef>
              <a:buNone/>
            </a:pPr>
            <a:endParaRPr sz="1200">
              <a:solidFill>
                <a:srgbClr val="FF8560"/>
              </a:solidFill>
            </a:endParaRPr>
          </a:p>
        </p:txBody>
      </p:sp>
      <p:sp>
        <p:nvSpPr>
          <p:cNvPr id="290" name="Shape 290"/>
          <p:cNvSpPr/>
          <p:nvPr/>
        </p:nvSpPr>
        <p:spPr>
          <a:xfrm>
            <a:off x="1205025" y="2740037"/>
            <a:ext cx="221699" cy="198600"/>
          </a:xfrm>
          <a:prstGeom prst="rightArrow">
            <a:avLst>
              <a:gd name="adj1" fmla="val 50000"/>
              <a:gd name="adj2" fmla="val 50000"/>
            </a:avLst>
          </a:prstGeom>
          <a:solidFill>
            <a:srgbClr val="FF8560"/>
          </a:solidFill>
          <a:ln>
            <a:noFill/>
          </a:ln>
        </p:spPr>
        <p:txBody>
          <a:bodyPr lIns="91425" tIns="91425" rIns="91425" bIns="91425" anchor="ctr" anchorCtr="0">
            <a:noAutofit/>
          </a:bodyPr>
          <a:lstStyle/>
          <a:p>
            <a:pPr lvl="0" rtl="0">
              <a:spcBef>
                <a:spcPts val="0"/>
              </a:spcBef>
              <a:buNone/>
            </a:pPr>
            <a:endParaRPr sz="1200">
              <a:solidFill>
                <a:srgbClr val="FF8560"/>
              </a:solidFill>
            </a:endParaRPr>
          </a:p>
        </p:txBody>
      </p:sp>
      <p:sp>
        <p:nvSpPr>
          <p:cNvPr id="291" name="Shape 291"/>
          <p:cNvSpPr/>
          <p:nvPr/>
        </p:nvSpPr>
        <p:spPr>
          <a:xfrm>
            <a:off x="1205025" y="3979712"/>
            <a:ext cx="221699" cy="198600"/>
          </a:xfrm>
          <a:prstGeom prst="rightArrow">
            <a:avLst>
              <a:gd name="adj1" fmla="val 50000"/>
              <a:gd name="adj2" fmla="val 50000"/>
            </a:avLst>
          </a:prstGeom>
          <a:solidFill>
            <a:srgbClr val="FF8560"/>
          </a:solidFill>
          <a:ln>
            <a:noFill/>
          </a:ln>
        </p:spPr>
        <p:txBody>
          <a:bodyPr lIns="91425" tIns="91425" rIns="91425" bIns="91425" anchor="ctr" anchorCtr="0">
            <a:noAutofit/>
          </a:bodyPr>
          <a:lstStyle/>
          <a:p>
            <a:pPr lvl="0" rtl="0">
              <a:spcBef>
                <a:spcPts val="0"/>
              </a:spcBef>
              <a:buNone/>
            </a:pPr>
            <a:endParaRPr sz="1200">
              <a:solidFill>
                <a:srgbClr val="FF8560"/>
              </a:solidFill>
            </a:endParaRPr>
          </a:p>
        </p:txBody>
      </p:sp>
    </p:spTree>
  </p:cSld>
  <p:clrMapOvr>
    <a:masterClrMapping/>
  </p:clrMapOvr>
  <p:transition xmlns:p14="http://schemas.microsoft.com/office/powerpoint/2010/mai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1432</Words>
  <Application>Microsoft Macintosh PowerPoint</Application>
  <PresentationFormat>On-screen Show (16:9)</PresentationFormat>
  <Paragraphs>251</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Protocol Diversity</vt:lpstr>
      <vt:lpstr>PowerPoint Presentation</vt:lpstr>
      <vt:lpstr>PowerPoint Presentation</vt:lpstr>
      <vt:lpstr>IoT Hardware Network of electronic gadgets, software and sensors -&gt; enables these objects to collect and exchange data</vt:lpstr>
      <vt:lpstr>PowerPoint Presentation</vt:lpstr>
      <vt:lpstr>Let’s expand the success story of the Internet in terms of permissionless innovation and a level playing field for all participating innovators.  Let’s promote an interoperable ecosystem based on open standards.   Let’s make identity, access control and data management an essential (new) part of the technological architecture at the start of the IoT evolution.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Mac Admin</cp:lastModifiedBy>
  <cp:revision>14</cp:revision>
  <cp:lastPrinted>2015-12-15T11:44:40Z</cp:lastPrinted>
  <dcterms:modified xsi:type="dcterms:W3CDTF">2016-02-18T12:16:44Z</dcterms:modified>
</cp:coreProperties>
</file>